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1" roundtripDataSignature="AMtx7mg0XZuwF9rgbt6KCdf2YczoICem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2262BD-259D-4790-A343-708FB0B58FE8}">
  <a:tblStyle styleId="{5E2262BD-259D-4790-A343-708FB0B58FE8}"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D6371372-D407-4E01-8F92-2CCACAD1F5C8}" styleName="Table_1">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b="off" i="off"/>
      <a:tcStyle>
        <a:fill>
          <a:solidFill>
            <a:srgbClr val="E6E6E6"/>
          </a:solidFill>
        </a:fill>
      </a:tcStyle>
    </a:band1H>
    <a:band2H>
      <a:tcTxStyle b="off" i="off"/>
    </a:band2H>
    <a:band1V>
      <a:tcTxStyle b="off" i="off"/>
      <a:tcStyle>
        <a:fill>
          <a:solidFill>
            <a:srgbClr val="E6E6E6"/>
          </a:solidFill>
        </a:fill>
      </a:tcStyle>
    </a:band1V>
    <a:band2V>
      <a:tcTxStyle b="off" i="off"/>
    </a:band2V>
    <a:lastCol>
      <a:tcTxStyle b="on" i="off"/>
    </a:lastCol>
    <a:firstCol>
      <a:tcTxStyle b="on" i="off"/>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ff" i="off"/>
    </a:seCell>
    <a:swCell>
      <a:tcTxStyle b="off" i="off"/>
    </a:swCell>
    <a:firstRow>
      <a:tcTxStyle b="on" i="off">
        <a:font>
          <a:latin typeface="Calibri"/>
          <a:ea typeface="Calibri"/>
          <a:cs typeface="Calibri"/>
        </a:font>
        <a:schemeClr val="lt1"/>
      </a:tcTxStyle>
      <a:tcStyle>
        <a:fill>
          <a:solidFill>
            <a:schemeClr val="dk1"/>
          </a:solidFill>
        </a:fill>
      </a:tcStyle>
    </a:firstRow>
    <a:neCell>
      <a:tcTxStyle b="off" i="off"/>
    </a:neCell>
    <a:nwCell>
      <a:tcTxStyle b="off" i="off"/>
    </a:nwCell>
  </a:tblStyle>
  <a:tblStyle styleId="{D5C38962-0AB2-4C85-B2B6-38ADDA1E1AC1}" styleName="Table_2">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BFC5C4BF-1FB3-4AE2-934F-497B13126276}" styleName="Table_3">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slide" Target="slides/slide75.xml"/><Relationship Id="rId81"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4" name="Google Shape;16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f420c3ab89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f420c3ab8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f420c3ab89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f420c3ab8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f420c3ab89_0_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f420c3ab8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f420c3ab89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f420c3ab89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f420c3ab89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f420c3ab89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f420c3ab89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f420c3ab8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f420c3ab89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f420c3ab89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f420c3ab89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f420c3ab89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f420c3ab89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f420c3ab89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f420c3ab89_0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f420c3ab89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3" name="Google Shape;263;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f420c3ab89_0_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9" name="Google Shape;269;gf420c3ab89_0_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f420c3ab89_0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6" name="Google Shape;276;gf420c3ab89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f420c3ab89_0_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3" name="Google Shape;283;gf420c3ab89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f420c3ab89_0_1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0" name="Google Shape;290;gf420c3ab89_0_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f420c3ab89_0_1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7" name="Google Shape;297;gf420c3ab89_0_1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3" name="Google Shape;303;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9" name="Google Shape;30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6" name="Google Shape;31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f420c3ab89_0_1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f420c3ab89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8" name="Google Shape;328;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5" name="Google Shape;335;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2" name="Google Shape;342;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9" name="Google Shape;349;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5" name="Google Shape;355;p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1" name="Google Shape;361;p6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7" name="Google Shape;367;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3" name="Google Shape;373;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9" name="Google Shape;379;p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6" name="Google Shape;386;p6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3" name="Google Shape;393;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0" name="Google Shape;400;p6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2" name="Google Shape;422;p6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9" name="Google Shape;429;p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6" name="Google Shape;436;p7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p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2" name="Google Shape;442;p7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9" name="Google Shape;449;p7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6" name="Google Shape;456;p7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2" name="Google Shape;462;p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9" name="Google Shape;469;p7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5" name="Google Shape;475;p7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2" name="Google Shape;482;p7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8" name="Google Shape;488;p7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5" name="Google Shape;495;p8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2" name="Google Shape;502;p8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8" name="Google Shape;508;p8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p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5" name="Google Shape;515;p8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2" name="Google Shape;522;p8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9" name="Google Shape;529;p8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6" name="Google Shape;536;p8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p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3" name="Google Shape;543;p8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0" name="Google Shape;550;p8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p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9" name="Google Shape;559;p8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6" name="Google Shape;566;p9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p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3" name="Google Shape;573;p9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p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0" name="Google Shape;580;p9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p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8" name="Google Shape;588;p9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6" name="Google Shape;596;p9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p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3" name="Google Shape;603;p9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p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2" name="Google Shape;612;p9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7" name="Shape 617"/>
        <p:cNvGrpSpPr/>
        <p:nvPr/>
      </p:nvGrpSpPr>
      <p:grpSpPr>
        <a:xfrm>
          <a:off x="0" y="0"/>
          <a:ext cx="0" cy="0"/>
          <a:chOff x="0" y="0"/>
          <a:chExt cx="0" cy="0"/>
        </a:xfrm>
      </p:grpSpPr>
      <p:sp>
        <p:nvSpPr>
          <p:cNvPr id="618" name="Google Shape;618;p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9" name="Google Shape;619;p9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4" name="Shape 624"/>
        <p:cNvGrpSpPr/>
        <p:nvPr/>
      </p:nvGrpSpPr>
      <p:grpSpPr>
        <a:xfrm>
          <a:off x="0" y="0"/>
          <a:ext cx="0" cy="0"/>
          <a:chOff x="0" y="0"/>
          <a:chExt cx="0" cy="0"/>
        </a:xfrm>
      </p:grpSpPr>
      <p:sp>
        <p:nvSpPr>
          <p:cNvPr id="625" name="Google Shape;625;p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26" name="Google Shape;626;p9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0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1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0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0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0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0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0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0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0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0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0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0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0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0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0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0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0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0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0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9"/>
          <p:cNvSpPr/>
          <p:nvPr>
            <p:ph idx="2" type="pic"/>
          </p:nvPr>
        </p:nvSpPr>
        <p:spPr>
          <a:xfrm>
            <a:off x="5183188" y="987425"/>
            <a:ext cx="6172200" cy="4873625"/>
          </a:xfrm>
          <a:prstGeom prst="rect">
            <a:avLst/>
          </a:prstGeom>
          <a:noFill/>
          <a:ln>
            <a:noFill/>
          </a:ln>
        </p:spPr>
      </p:sp>
      <p:sp>
        <p:nvSpPr>
          <p:cNvPr id="64" name="Google Shape;64;p10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0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0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0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image" Target="../media/image4.png"/><Relationship Id="rId11" Type="http://schemas.openxmlformats.org/officeDocument/2006/relationships/slide" Target="/ppt/slides/slide75.xml"/><Relationship Id="rId10" Type="http://schemas.openxmlformats.org/officeDocument/2006/relationships/image" Target="../media/image2.png"/><Relationship Id="rId12" Type="http://schemas.openxmlformats.org/officeDocument/2006/relationships/image" Target="../media/image5.png"/><Relationship Id="rId9" Type="http://schemas.openxmlformats.org/officeDocument/2006/relationships/slide" Target="/ppt/slides/slide58.xml"/><Relationship Id="rId5" Type="http://schemas.openxmlformats.org/officeDocument/2006/relationships/slide" Target="/ppt/slides/slide9.xml"/><Relationship Id="rId6" Type="http://schemas.openxmlformats.org/officeDocument/2006/relationships/image" Target="../media/image1.png"/><Relationship Id="rId7" Type="http://schemas.openxmlformats.org/officeDocument/2006/relationships/slide" Target="/ppt/slides/slide41.xml"/><Relationship Id="rId8"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10.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6.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image" Target="../media/image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 Id="rId3"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 Id="rId3" Type="http://schemas.openxmlformats.org/officeDocument/2006/relationships/image" Target="../media/image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 Id="rId3" Type="http://schemas.openxmlformats.org/officeDocument/2006/relationships/image" Target="../media/image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 Id="rId3" Type="http://schemas.openxmlformats.org/officeDocument/2006/relationships/image" Target="../media/image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 Id="rId3" Type="http://schemas.openxmlformats.org/officeDocument/2006/relationships/image" Target="../media/image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 Id="rId3" Type="http://schemas.openxmlformats.org/officeDocument/2006/relationships/image" Target="../media/image6.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image" Target="../media/image6.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image" Target="../media/image6.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 Id="rId3" Type="http://schemas.openxmlformats.org/officeDocument/2006/relationships/image" Target="../media/image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 Id="rId3" Type="http://schemas.openxmlformats.org/officeDocument/2006/relationships/image" Target="../media/image6.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 Id="rId3" Type="http://schemas.openxmlformats.org/officeDocument/2006/relationships/image" Target="../media/image6.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 Id="rId3" Type="http://schemas.openxmlformats.org/officeDocument/2006/relationships/image" Target="../media/image6.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 Id="rId3" Type="http://schemas.openxmlformats.org/officeDocument/2006/relationships/image" Target="../media/image6.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 Id="rId3" Type="http://schemas.openxmlformats.org/officeDocument/2006/relationships/image" Target="../media/image11.png"/><Relationship Id="rId4" Type="http://schemas.openxmlformats.org/officeDocument/2006/relationships/image" Target="../media/image6.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 Id="rId3" Type="http://schemas.openxmlformats.org/officeDocument/2006/relationships/image" Target="../media/image6.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 Id="rId3" Type="http://schemas.openxmlformats.org/officeDocument/2006/relationships/image" Target="../media/image6.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 Id="rId3" Type="http://schemas.openxmlformats.org/officeDocument/2006/relationships/image" Target="../media/image6.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 Id="rId3" Type="http://schemas.openxmlformats.org/officeDocument/2006/relationships/image" Target="../media/image6.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 Id="rId3" Type="http://schemas.openxmlformats.org/officeDocument/2006/relationships/image" Target="../media/image6.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 Id="rId3" Type="http://schemas.openxmlformats.org/officeDocument/2006/relationships/image" Target="../media/image6.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 Id="rId3" Type="http://schemas.openxmlformats.org/officeDocument/2006/relationships/image" Target="../media/image6.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 Id="rId3" Type="http://schemas.openxmlformats.org/officeDocument/2006/relationships/image" Target="../media/image6.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fr-FR"/>
              <a:t>BOOTCAMP INNOV’I 09/06/2022</a:t>
            </a:r>
            <a:endParaRPr/>
          </a:p>
        </p:txBody>
      </p:sp>
      <p:grpSp>
        <p:nvGrpSpPr>
          <p:cNvPr id="85" name="Google Shape;85;p1"/>
          <p:cNvGrpSpPr/>
          <p:nvPr/>
        </p:nvGrpSpPr>
        <p:grpSpPr>
          <a:xfrm>
            <a:off x="1245679" y="2167635"/>
            <a:ext cx="9700642" cy="3667317"/>
            <a:chOff x="1245679" y="2167635"/>
            <a:chExt cx="9700642" cy="3667317"/>
          </a:xfrm>
        </p:grpSpPr>
        <p:pic>
          <p:nvPicPr>
            <p:cNvPr id="86" name="Google Shape;86;p1">
              <a:hlinkClick action="ppaction://hlinksldjump" r:id="rId3"/>
            </p:cNvPr>
            <p:cNvPicPr preferRelativeResize="0"/>
            <p:nvPr/>
          </p:nvPicPr>
          <p:blipFill rotWithShape="1">
            <a:blip r:embed="rId4">
              <a:alphaModFix/>
            </a:blip>
            <a:srcRect b="0" l="0" r="0" t="0"/>
            <a:stretch/>
          </p:blipFill>
          <p:spPr>
            <a:xfrm>
              <a:off x="1245679" y="2167635"/>
              <a:ext cx="3154680" cy="1774508"/>
            </a:xfrm>
            <a:prstGeom prst="rect">
              <a:avLst/>
            </a:prstGeom>
            <a:noFill/>
            <a:ln cap="flat" cmpd="sng" w="9525">
              <a:solidFill>
                <a:srgbClr val="D3D3D3"/>
              </a:solidFill>
              <a:prstDash val="solid"/>
              <a:round/>
              <a:headEnd len="sm" w="sm" type="none"/>
              <a:tailEnd len="sm" w="sm" type="none"/>
            </a:ln>
          </p:spPr>
        </p:pic>
        <p:pic>
          <p:nvPicPr>
            <p:cNvPr id="87" name="Google Shape;87;p1">
              <a:hlinkClick action="ppaction://hlinksldjump" r:id="rId5"/>
            </p:cNvPr>
            <p:cNvPicPr preferRelativeResize="0"/>
            <p:nvPr/>
          </p:nvPicPr>
          <p:blipFill rotWithShape="1">
            <a:blip r:embed="rId6">
              <a:alphaModFix/>
            </a:blip>
            <a:srcRect b="0" l="0" r="0" t="0"/>
            <a:stretch/>
          </p:blipFill>
          <p:spPr>
            <a:xfrm>
              <a:off x="4518660" y="2167635"/>
              <a:ext cx="3154680" cy="1774508"/>
            </a:xfrm>
            <a:prstGeom prst="rect">
              <a:avLst/>
            </a:prstGeom>
            <a:noFill/>
            <a:ln cap="flat" cmpd="sng" w="9525">
              <a:solidFill>
                <a:srgbClr val="D3D3D3"/>
              </a:solidFill>
              <a:prstDash val="solid"/>
              <a:round/>
              <a:headEnd len="sm" w="sm" type="none"/>
              <a:tailEnd len="sm" w="sm" type="none"/>
            </a:ln>
          </p:spPr>
        </p:pic>
        <p:pic>
          <p:nvPicPr>
            <p:cNvPr id="88" name="Google Shape;88;p1">
              <a:hlinkClick action="ppaction://hlinksldjump" r:id="rId7"/>
            </p:cNvPr>
            <p:cNvPicPr preferRelativeResize="0"/>
            <p:nvPr/>
          </p:nvPicPr>
          <p:blipFill rotWithShape="1">
            <a:blip r:embed="rId8">
              <a:alphaModFix/>
            </a:blip>
            <a:srcRect b="0" l="0" r="0" t="0"/>
            <a:stretch/>
          </p:blipFill>
          <p:spPr>
            <a:xfrm>
              <a:off x="7791641" y="2167635"/>
              <a:ext cx="3154680" cy="1774508"/>
            </a:xfrm>
            <a:prstGeom prst="rect">
              <a:avLst/>
            </a:prstGeom>
            <a:noFill/>
            <a:ln cap="flat" cmpd="sng" w="9525">
              <a:solidFill>
                <a:srgbClr val="D3D3D3"/>
              </a:solidFill>
              <a:prstDash val="solid"/>
              <a:round/>
              <a:headEnd len="sm" w="sm" type="none"/>
              <a:tailEnd len="sm" w="sm" type="none"/>
            </a:ln>
          </p:spPr>
        </p:pic>
        <p:pic>
          <p:nvPicPr>
            <p:cNvPr id="89" name="Google Shape;89;p1">
              <a:hlinkClick action="ppaction://hlinksldjump" r:id="rId9"/>
            </p:cNvPr>
            <p:cNvPicPr preferRelativeResize="0"/>
            <p:nvPr/>
          </p:nvPicPr>
          <p:blipFill rotWithShape="1">
            <a:blip r:embed="rId10">
              <a:alphaModFix/>
            </a:blip>
            <a:srcRect b="0" l="0" r="0" t="0"/>
            <a:stretch/>
          </p:blipFill>
          <p:spPr>
            <a:xfrm>
              <a:off x="1245679" y="4060444"/>
              <a:ext cx="3154680" cy="1774508"/>
            </a:xfrm>
            <a:prstGeom prst="rect">
              <a:avLst/>
            </a:prstGeom>
            <a:noFill/>
            <a:ln cap="flat" cmpd="sng" w="9525">
              <a:solidFill>
                <a:srgbClr val="D3D3D3"/>
              </a:solidFill>
              <a:prstDash val="solid"/>
              <a:round/>
              <a:headEnd len="sm" w="sm" type="none"/>
              <a:tailEnd len="sm" w="sm" type="none"/>
            </a:ln>
          </p:spPr>
        </p:pic>
        <p:pic>
          <p:nvPicPr>
            <p:cNvPr id="90" name="Google Shape;90;p1">
              <a:hlinkClick action="ppaction://hlinksldjump" r:id="rId11"/>
            </p:cNvPr>
            <p:cNvPicPr preferRelativeResize="0"/>
            <p:nvPr/>
          </p:nvPicPr>
          <p:blipFill rotWithShape="1">
            <a:blip r:embed="rId12">
              <a:alphaModFix/>
            </a:blip>
            <a:srcRect b="0" l="0" r="0" t="0"/>
            <a:stretch/>
          </p:blipFill>
          <p:spPr>
            <a:xfrm>
              <a:off x="4518660" y="4060444"/>
              <a:ext cx="3154680" cy="1774508"/>
            </a:xfrm>
            <a:prstGeom prst="rect">
              <a:avLst/>
            </a:prstGeom>
            <a:noFill/>
            <a:ln cap="flat" cmpd="sng" w="9525">
              <a:solidFill>
                <a:srgbClr val="D3D3D3"/>
              </a:solidFill>
              <a:prstDash val="solid"/>
              <a:round/>
              <a:headEnd len="sm" w="sm" type="none"/>
              <a:tailEnd len="sm" w="sm" type="none"/>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Objectifs</a:t>
            </a:r>
            <a:endParaRPr/>
          </a:p>
        </p:txBody>
      </p:sp>
      <p:sp>
        <p:nvSpPr>
          <p:cNvPr id="153" name="Google Shape;15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Comprendre toutes les questions du dossier</a:t>
            </a:r>
            <a:endParaRPr/>
          </a:p>
          <a:p>
            <a:pPr indent="-228600" lvl="0" marL="228600" rtl="0" algn="l">
              <a:lnSpc>
                <a:spcPct val="90000"/>
              </a:lnSpc>
              <a:spcBef>
                <a:spcPts val="1000"/>
              </a:spcBef>
              <a:spcAft>
                <a:spcPts val="0"/>
              </a:spcAft>
              <a:buClr>
                <a:schemeClr val="dk1"/>
              </a:buClr>
              <a:buSzPts val="2800"/>
              <a:buChar char="•"/>
            </a:pPr>
            <a:r>
              <a:rPr lang="fr-FR"/>
              <a:t>Anticiper les attentes des évaluateurs</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154" name="Google Shape;154;p10"/>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Introduction (1)</a:t>
            </a:r>
            <a:endParaRPr/>
          </a:p>
        </p:txBody>
      </p:sp>
      <p:sp>
        <p:nvSpPr>
          <p:cNvPr id="160" name="Google Shape;160;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Tenir compte du temps nécessaire pour compléter le dossier (plusieurs dizaines de pages)</a:t>
            </a:r>
            <a:endParaRPr/>
          </a:p>
          <a:p>
            <a:pPr indent="-228600" lvl="0" marL="228600" rtl="0" algn="l">
              <a:lnSpc>
                <a:spcPct val="90000"/>
              </a:lnSpc>
              <a:spcBef>
                <a:spcPts val="1000"/>
              </a:spcBef>
              <a:spcAft>
                <a:spcPts val="0"/>
              </a:spcAft>
              <a:buClr>
                <a:schemeClr val="dk1"/>
              </a:buClr>
              <a:buSzPts val="2800"/>
              <a:buChar char="•"/>
            </a:pPr>
            <a:r>
              <a:rPr lang="fr-FR"/>
              <a:t>Travail complexe: penser à la méthode de travail (en équipe, avec les partenaires…)</a:t>
            </a:r>
            <a:endParaRPr/>
          </a:p>
          <a:p>
            <a:pPr indent="-228600" lvl="0" marL="228600" rtl="0" algn="l">
              <a:lnSpc>
                <a:spcPct val="90000"/>
              </a:lnSpc>
              <a:spcBef>
                <a:spcPts val="1000"/>
              </a:spcBef>
              <a:spcAft>
                <a:spcPts val="0"/>
              </a:spcAft>
              <a:buClr>
                <a:schemeClr val="dk1"/>
              </a:buClr>
              <a:buSzPts val="2800"/>
              <a:buChar char="•"/>
            </a:pPr>
            <a:r>
              <a:rPr lang="fr-FR"/>
              <a:t>Se mettre dans la peau de l’évaluateur/bailleur. Technique rédactionnelle VS Sincérité/Originalité des idées</a:t>
            </a:r>
            <a:endParaRPr/>
          </a:p>
        </p:txBody>
      </p:sp>
      <p:pic>
        <p:nvPicPr>
          <p:cNvPr id="161" name="Google Shape;161;p11"/>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Introduction (2)</a:t>
            </a:r>
            <a:endParaRPr/>
          </a:p>
        </p:txBody>
      </p:sp>
      <p:pic>
        <p:nvPicPr>
          <p:cNvPr id="167" name="Google Shape;167;p12"/>
          <p:cNvPicPr preferRelativeResize="0"/>
          <p:nvPr>
            <p:ph idx="1" type="body"/>
          </p:nvPr>
        </p:nvPicPr>
        <p:blipFill rotWithShape="1">
          <a:blip r:embed="rId3">
            <a:alphaModFix/>
          </a:blip>
          <a:srcRect b="0" l="0" r="0" t="0"/>
          <a:stretch/>
        </p:blipFill>
        <p:spPr>
          <a:xfrm>
            <a:off x="1485591" y="1898262"/>
            <a:ext cx="5016010" cy="3545407"/>
          </a:xfrm>
          <a:prstGeom prst="rect">
            <a:avLst/>
          </a:prstGeom>
          <a:noFill/>
          <a:ln>
            <a:noFill/>
          </a:ln>
        </p:spPr>
      </p:pic>
      <p:cxnSp>
        <p:nvCxnSpPr>
          <p:cNvPr id="168" name="Google Shape;168;p12"/>
          <p:cNvCxnSpPr/>
          <p:nvPr/>
        </p:nvCxnSpPr>
        <p:spPr>
          <a:xfrm flipH="1">
            <a:off x="4788568" y="1715418"/>
            <a:ext cx="3453063" cy="319226"/>
          </a:xfrm>
          <a:prstGeom prst="straightConnector1">
            <a:avLst/>
          </a:prstGeom>
          <a:noFill/>
          <a:ln cap="flat" cmpd="sng" w="57150">
            <a:solidFill>
              <a:schemeClr val="accent2"/>
            </a:solidFill>
            <a:prstDash val="solid"/>
            <a:miter lim="800000"/>
            <a:headEnd len="sm" w="sm" type="none"/>
            <a:tailEnd len="med" w="med" type="triangle"/>
          </a:ln>
        </p:spPr>
      </p:cxnSp>
      <p:cxnSp>
        <p:nvCxnSpPr>
          <p:cNvPr id="169" name="Google Shape;169;p12"/>
          <p:cNvCxnSpPr/>
          <p:nvPr/>
        </p:nvCxnSpPr>
        <p:spPr>
          <a:xfrm flipH="1">
            <a:off x="6373775" y="1733396"/>
            <a:ext cx="1851437" cy="1400450"/>
          </a:xfrm>
          <a:prstGeom prst="straightConnector1">
            <a:avLst/>
          </a:prstGeom>
          <a:noFill/>
          <a:ln cap="flat" cmpd="sng" w="57150">
            <a:solidFill>
              <a:schemeClr val="accent2"/>
            </a:solidFill>
            <a:prstDash val="solid"/>
            <a:miter lim="800000"/>
            <a:headEnd len="sm" w="sm" type="none"/>
            <a:tailEnd len="med" w="med" type="triangle"/>
          </a:ln>
        </p:spPr>
      </p:cxnSp>
      <p:sp>
        <p:nvSpPr>
          <p:cNvPr id="170" name="Google Shape;170;p12"/>
          <p:cNvSpPr/>
          <p:nvPr/>
        </p:nvSpPr>
        <p:spPr>
          <a:xfrm>
            <a:off x="4788568" y="3763063"/>
            <a:ext cx="1601626" cy="794084"/>
          </a:xfrm>
          <a:prstGeom prst="ellipse">
            <a:avLst/>
          </a:prstGeom>
          <a:noFill/>
          <a:ln cap="flat" cmpd="sng" w="571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rgbClr val="F7CAAC"/>
              </a:solidFill>
              <a:latin typeface="Calibri"/>
              <a:ea typeface="Calibri"/>
              <a:cs typeface="Calibri"/>
              <a:sym typeface="Calibri"/>
            </a:endParaRPr>
          </a:p>
        </p:txBody>
      </p:sp>
      <p:sp>
        <p:nvSpPr>
          <p:cNvPr id="171" name="Google Shape;171;p12"/>
          <p:cNvSpPr txBox="1"/>
          <p:nvPr/>
        </p:nvSpPr>
        <p:spPr>
          <a:xfrm>
            <a:off x="1485591" y="5517598"/>
            <a:ext cx="501601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Calibri"/>
                <a:ea typeface="Calibri"/>
                <a:cs typeface="Calibri"/>
                <a:sym typeface="Calibri"/>
              </a:rPr>
              <a:t>Rappel: le cycle de projet</a:t>
            </a:r>
            <a:endParaRPr b="0" i="0" sz="1800" u="none" cap="none" strike="noStrike">
              <a:solidFill>
                <a:schemeClr val="dk1"/>
              </a:solidFill>
              <a:latin typeface="Calibri"/>
              <a:ea typeface="Calibri"/>
              <a:cs typeface="Calibri"/>
              <a:sym typeface="Calibri"/>
            </a:endParaRPr>
          </a:p>
        </p:txBody>
      </p:sp>
      <p:sp>
        <p:nvSpPr>
          <p:cNvPr id="172" name="Google Shape;172;p12"/>
          <p:cNvSpPr txBox="1"/>
          <p:nvPr/>
        </p:nvSpPr>
        <p:spPr>
          <a:xfrm>
            <a:off x="8353038" y="1388493"/>
            <a:ext cx="278953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Calibri"/>
                <a:ea typeface="Calibri"/>
                <a:cs typeface="Calibri"/>
                <a:sym typeface="Calibri"/>
              </a:rPr>
              <a:t>Amont</a:t>
            </a:r>
            <a:endParaRPr b="0" i="0" sz="1800" u="none" cap="none" strike="noStrike">
              <a:solidFill>
                <a:schemeClr val="dk1"/>
              </a:solidFill>
              <a:latin typeface="Calibri"/>
              <a:ea typeface="Calibri"/>
              <a:cs typeface="Calibri"/>
              <a:sym typeface="Calibri"/>
            </a:endParaRPr>
          </a:p>
        </p:txBody>
      </p:sp>
      <p:pic>
        <p:nvPicPr>
          <p:cNvPr id="173" name="Google Shape;173;p12"/>
          <p:cNvPicPr preferRelativeResize="0"/>
          <p:nvPr/>
        </p:nvPicPr>
        <p:blipFill>
          <a:blip r:embed="rId4">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f420c3ab89_0_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lang="fr-FR"/>
              <a:t>Table des matières du formulaire de demande complète</a:t>
            </a:r>
            <a:endParaRPr/>
          </a:p>
        </p:txBody>
      </p:sp>
      <p:sp>
        <p:nvSpPr>
          <p:cNvPr id="179" name="Google Shape;179;gf420c3ab89_0_1"/>
          <p:cNvSpPr txBox="1"/>
          <p:nvPr>
            <p:ph idx="1" type="body"/>
          </p:nvPr>
        </p:nvSpPr>
        <p:spPr>
          <a:xfrm>
            <a:off x="838200" y="1825625"/>
            <a:ext cx="5181600" cy="4351200"/>
          </a:xfrm>
          <a:prstGeom prst="rect">
            <a:avLst/>
          </a:prstGeom>
        </p:spPr>
        <p:txBody>
          <a:bodyPr anchorCtr="0" anchor="t" bIns="45700" lIns="91425" spcFirstLastPara="1" rIns="91425" wrap="square" tIns="45700">
            <a:normAutofit/>
          </a:bodyPr>
          <a:lstStyle/>
          <a:p>
            <a:pPr indent="-12700" lvl="0" marL="457200" rtl="0" algn="l">
              <a:lnSpc>
                <a:spcPct val="115000"/>
              </a:lnSpc>
              <a:spcBef>
                <a:spcPts val="0"/>
              </a:spcBef>
              <a:spcAft>
                <a:spcPts val="0"/>
              </a:spcAft>
              <a:buClr>
                <a:schemeClr val="dk1"/>
              </a:buClr>
              <a:buSzPts val="1100"/>
              <a:buFont typeface="Arial"/>
              <a:buNone/>
            </a:pPr>
            <a:r>
              <a:rPr b="1" lang="fr-FR" sz="1200"/>
              <a:t>1.1. L'ACTION</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1.2 Titre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1.3 Lieu(x)</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1.4 Coût de l'action et montant demandé à Expertise France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1.5. Résumé (Maximum 1 page)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1.6. Objectif général et objectifs spécifiques (maximum 1 page)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1.7. Pertinence de l'action (maximum 3 pages)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1.8. Description de l'action et de son efficacité (maximum 14 pages)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1.9. Méthodologie (maximum 4 pages)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1.10. Durée et plan d'action pour la mise en œuvre de l'action</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1.11. Bénéficiaires (maximum 1,5 page)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1.12. Résultats, activités et suivi-évaluation</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Résultats attendus (1 page maximum)</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Activités prévues (à décliner si possible par résultats) (5 pages maximum)</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Suivi-évaluation du projet (4 pages maximum)</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Gestion du projet et suivi financier (2 pages maximum)</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Pilotage et coordination (2 pages maximum)</a:t>
            </a:r>
            <a:endParaRPr b="1" sz="1200"/>
          </a:p>
          <a:p>
            <a:pPr indent="-12700" lvl="0" marL="457200" rtl="0" algn="l">
              <a:lnSpc>
                <a:spcPct val="115000"/>
              </a:lnSpc>
              <a:spcBef>
                <a:spcPts val="0"/>
              </a:spcBef>
              <a:spcAft>
                <a:spcPts val="0"/>
              </a:spcAft>
              <a:buNone/>
            </a:pPr>
            <a:r>
              <a:rPr b="1" lang="fr-FR" sz="1200"/>
              <a:t>Visibilité et communication (1 page maximum)</a:t>
            </a:r>
            <a:endParaRPr/>
          </a:p>
        </p:txBody>
      </p:sp>
      <p:sp>
        <p:nvSpPr>
          <p:cNvPr id="180" name="Google Shape;180;gf420c3ab89_0_1"/>
          <p:cNvSpPr txBox="1"/>
          <p:nvPr>
            <p:ph idx="2" type="body"/>
          </p:nvPr>
        </p:nvSpPr>
        <p:spPr>
          <a:xfrm>
            <a:off x="6172200" y="1825625"/>
            <a:ext cx="5181600" cy="4351200"/>
          </a:xfrm>
          <a:prstGeom prst="rect">
            <a:avLst/>
          </a:prstGeom>
        </p:spPr>
        <p:txBody>
          <a:bodyPr anchorCtr="0" anchor="t" bIns="45700" lIns="91425" spcFirstLastPara="1" rIns="91425" wrap="square" tIns="45700">
            <a:normAutofit/>
          </a:bodyPr>
          <a:lstStyle/>
          <a:p>
            <a:pPr indent="-12700" lvl="0" marL="457200" rtl="0" algn="l">
              <a:lnSpc>
                <a:spcPct val="115000"/>
              </a:lnSpc>
              <a:spcBef>
                <a:spcPts val="0"/>
              </a:spcBef>
              <a:spcAft>
                <a:spcPts val="0"/>
              </a:spcAft>
              <a:buClr>
                <a:schemeClr val="dk1"/>
              </a:buClr>
              <a:buSzPts val="1100"/>
              <a:buFont typeface="Arial"/>
              <a:buNone/>
            </a:pPr>
            <a:r>
              <a:rPr b="1" lang="fr-FR" sz="1200"/>
              <a:t>1.13. Plan d’action indicatif pour la mise en œuvre de l’action (maximum 4 pages)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1.14. Durabilité (maximum 3 pages)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Capitalisation</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Pérennité opérationnelle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Pérennité financière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Pérennité politique</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Durabilité des transformations sociales</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1.15. Budget de l'action</a:t>
            </a:r>
            <a:endParaRPr b="1" sz="1200"/>
          </a:p>
          <a:p>
            <a:pPr indent="-12700" lvl="0" marL="457200" rtl="0" algn="l">
              <a:lnSpc>
                <a:spcPct val="115000"/>
              </a:lnSpc>
              <a:spcBef>
                <a:spcPts val="0"/>
              </a:spcBef>
              <a:spcAft>
                <a:spcPts val="0"/>
              </a:spcAft>
              <a:buClr>
                <a:schemeClr val="dk1"/>
              </a:buClr>
              <a:buSzPts val="1100"/>
              <a:buFont typeface="Arial"/>
              <a:buNone/>
            </a:pPr>
            <a:r>
              <a:rPr b="1" lang="fr-FR" sz="1200"/>
              <a:t>1.16. Cadre Logique</a:t>
            </a:r>
            <a:endParaRPr sz="3200"/>
          </a:p>
        </p:txBody>
      </p:sp>
      <p:pic>
        <p:nvPicPr>
          <p:cNvPr id="181" name="Google Shape;181;gf420c3ab89_0_1"/>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gf420c3ab89_0_12"/>
          <p:cNvPicPr preferRelativeResize="0"/>
          <p:nvPr/>
        </p:nvPicPr>
        <p:blipFill>
          <a:blip r:embed="rId3">
            <a:alphaModFix/>
          </a:blip>
          <a:stretch>
            <a:fillRect/>
          </a:stretch>
        </p:blipFill>
        <p:spPr>
          <a:xfrm>
            <a:off x="3100375" y="323850"/>
            <a:ext cx="5991225" cy="62103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f420c3ab89_0_31"/>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360045" lvl="0" marL="360045" rtl="0" algn="l">
              <a:lnSpc>
                <a:spcPct val="100000"/>
              </a:lnSpc>
              <a:spcBef>
                <a:spcPts val="0"/>
              </a:spcBef>
              <a:spcAft>
                <a:spcPts val="0"/>
              </a:spcAft>
              <a:buNone/>
            </a:pPr>
            <a:r>
              <a:rPr lang="fr-FR"/>
              <a:t>1.6. Objectif général et objectifs spécifiques (maximum 1 page)</a:t>
            </a:r>
            <a:endParaRPr/>
          </a:p>
        </p:txBody>
      </p:sp>
      <p:sp>
        <p:nvSpPr>
          <p:cNvPr id="192" name="Google Shape;192;gf420c3ab89_0_3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just">
              <a:lnSpc>
                <a:spcPct val="100000"/>
              </a:lnSpc>
              <a:spcBef>
                <a:spcPts val="0"/>
              </a:spcBef>
              <a:spcAft>
                <a:spcPts val="0"/>
              </a:spcAft>
              <a:buClr>
                <a:schemeClr val="dk1"/>
              </a:buClr>
              <a:buSzPts val="1100"/>
              <a:buFont typeface="Arial"/>
              <a:buNone/>
            </a:pPr>
            <a:r>
              <a:t/>
            </a:r>
            <a:endParaRPr sz="1000"/>
          </a:p>
          <a:p>
            <a:pPr indent="0" lvl="0" marL="0" rtl="0" algn="just">
              <a:lnSpc>
                <a:spcPct val="100000"/>
              </a:lnSpc>
              <a:spcBef>
                <a:spcPts val="300"/>
              </a:spcBef>
              <a:spcAft>
                <a:spcPts val="0"/>
              </a:spcAft>
              <a:buClr>
                <a:schemeClr val="dk1"/>
              </a:buClr>
              <a:buSzPts val="1100"/>
              <a:buFont typeface="Arial"/>
              <a:buNone/>
            </a:pPr>
            <a:r>
              <a:rPr i="1" lang="fr-FR" sz="1800"/>
              <a:t>“Veuillez décrire l</a:t>
            </a:r>
            <a:r>
              <a:rPr i="1" lang="fr-FR" sz="1800">
                <a:highlight>
                  <a:srgbClr val="FFFF00"/>
                </a:highlight>
              </a:rPr>
              <a:t>'objectif global</a:t>
            </a:r>
            <a:r>
              <a:rPr i="1" lang="fr-FR" sz="1800"/>
              <a:t> que l’action contribue à atteindre ainsi que l</a:t>
            </a:r>
            <a:r>
              <a:rPr i="1" lang="fr-FR" sz="1800">
                <a:highlight>
                  <a:srgbClr val="FFFF00"/>
                </a:highlight>
              </a:rPr>
              <a:t>’(les) objectif(s) spécifique(s)</a:t>
            </a:r>
            <a:r>
              <a:rPr i="1" lang="fr-FR" sz="1800"/>
              <a:t> que l’action vise à accomplir. Ce paragraphe sera cohérent avec </a:t>
            </a:r>
            <a:r>
              <a:rPr i="1" lang="fr-FR" sz="1800">
                <a:highlight>
                  <a:srgbClr val="FFFF00"/>
                </a:highlight>
              </a:rPr>
              <a:t>le cadre logique.</a:t>
            </a:r>
            <a:r>
              <a:rPr i="1" lang="fr-FR" sz="1800"/>
              <a:t>”</a:t>
            </a:r>
            <a:endParaRPr i="1" sz="1800"/>
          </a:p>
          <a:p>
            <a:pPr indent="-231140" lvl="0" marL="228600" rtl="0" algn="l">
              <a:lnSpc>
                <a:spcPct val="70000"/>
              </a:lnSpc>
              <a:spcBef>
                <a:spcPts val="1000"/>
              </a:spcBef>
              <a:spcAft>
                <a:spcPts val="0"/>
              </a:spcAft>
              <a:buSzPts val="1540"/>
              <a:buChar char="•"/>
            </a:pPr>
            <a:r>
              <a:rPr i="1" lang="fr-FR" sz="1540">
                <a:highlight>
                  <a:srgbClr val="FFFF00"/>
                </a:highlight>
              </a:rPr>
              <a:t>Objectif Général: </a:t>
            </a:r>
            <a:endParaRPr/>
          </a:p>
          <a:p>
            <a:pPr indent="-312419" lvl="2" marL="809999" rtl="0" algn="l">
              <a:lnSpc>
                <a:spcPct val="70000"/>
              </a:lnSpc>
              <a:spcBef>
                <a:spcPts val="500"/>
              </a:spcBef>
              <a:spcAft>
                <a:spcPts val="0"/>
              </a:spcAft>
              <a:buSzPts val="1320"/>
              <a:buChar char="•"/>
            </a:pPr>
            <a:r>
              <a:rPr lang="fr-FR" sz="1320"/>
              <a:t>Il porte sur un sujet global (et concerne le projet dans son ensemble)</a:t>
            </a:r>
            <a:endParaRPr/>
          </a:p>
          <a:p>
            <a:pPr indent="-312419" lvl="2" marL="809999" rtl="0" algn="l">
              <a:lnSpc>
                <a:spcPct val="70000"/>
              </a:lnSpc>
              <a:spcBef>
                <a:spcPts val="500"/>
              </a:spcBef>
              <a:spcAft>
                <a:spcPts val="0"/>
              </a:spcAft>
              <a:buSzPts val="1320"/>
              <a:buChar char="•"/>
            </a:pPr>
            <a:r>
              <a:rPr lang="fr-FR" sz="1320"/>
              <a:t>Le projet </a:t>
            </a:r>
            <a:r>
              <a:rPr lang="fr-FR" sz="1320" u="sng"/>
              <a:t>contribue</a:t>
            </a:r>
            <a:r>
              <a:rPr lang="fr-FR" sz="1320"/>
              <a:t> à l’atteindre mais n’est qu’une pièce du puzzle</a:t>
            </a:r>
            <a:endParaRPr sz="1320"/>
          </a:p>
          <a:p>
            <a:pPr indent="-217170" lvl="0" marL="228600" rtl="0" algn="l">
              <a:lnSpc>
                <a:spcPct val="70000"/>
              </a:lnSpc>
              <a:spcBef>
                <a:spcPts val="1000"/>
              </a:spcBef>
              <a:spcAft>
                <a:spcPts val="0"/>
              </a:spcAft>
              <a:buSzPts val="1320"/>
              <a:buChar char="•"/>
            </a:pPr>
            <a:r>
              <a:rPr i="1" lang="fr-FR" sz="1540">
                <a:highlight>
                  <a:srgbClr val="FFFF00"/>
                </a:highlight>
              </a:rPr>
              <a:t>Objectif(s) Spécifique(s):</a:t>
            </a:r>
            <a:endParaRPr sz="2800"/>
          </a:p>
          <a:p>
            <a:pPr indent="-312419" lvl="3" marL="809999" rtl="0" algn="l">
              <a:lnSpc>
                <a:spcPct val="70000"/>
              </a:lnSpc>
              <a:spcBef>
                <a:spcPts val="500"/>
              </a:spcBef>
              <a:spcAft>
                <a:spcPts val="0"/>
              </a:spcAft>
              <a:buSzPts val="1320"/>
              <a:buChar char="•"/>
            </a:pPr>
            <a:r>
              <a:rPr lang="fr-FR" sz="1320"/>
              <a:t>Ils constituent les différents axes pour atteindre l’objectif général</a:t>
            </a:r>
            <a:endParaRPr sz="2400"/>
          </a:p>
          <a:p>
            <a:pPr indent="-312419" lvl="3" marL="809999" rtl="0" algn="l">
              <a:lnSpc>
                <a:spcPct val="70000"/>
              </a:lnSpc>
              <a:spcBef>
                <a:spcPts val="500"/>
              </a:spcBef>
              <a:spcAft>
                <a:spcPts val="0"/>
              </a:spcAft>
              <a:buSzPts val="1320"/>
              <a:buChar char="•"/>
            </a:pPr>
            <a:r>
              <a:rPr lang="fr-FR" sz="1320"/>
              <a:t>Ils permettent de spécifier l’objectif général</a:t>
            </a:r>
            <a:endParaRPr sz="2400"/>
          </a:p>
          <a:p>
            <a:pPr indent="-312419" lvl="3" marL="809999" rtl="0" algn="l">
              <a:lnSpc>
                <a:spcPct val="70000"/>
              </a:lnSpc>
              <a:spcBef>
                <a:spcPts val="500"/>
              </a:spcBef>
              <a:spcAft>
                <a:spcPts val="0"/>
              </a:spcAft>
              <a:buSzPts val="1320"/>
              <a:buChar char="•"/>
            </a:pPr>
            <a:r>
              <a:rPr lang="fr-FR" sz="1320"/>
              <a:t>Spécifique Mesurable Atteignable Réaliste Temporel</a:t>
            </a:r>
            <a:endParaRPr sz="1320"/>
          </a:p>
          <a:p>
            <a:pPr indent="-342900" lvl="0" marL="269999" rtl="0" algn="just">
              <a:lnSpc>
                <a:spcPct val="100000"/>
              </a:lnSpc>
              <a:spcBef>
                <a:spcPts val="0"/>
              </a:spcBef>
              <a:spcAft>
                <a:spcPts val="0"/>
              </a:spcAft>
              <a:buSzPts val="1800"/>
              <a:buChar char="•"/>
            </a:pPr>
            <a:r>
              <a:rPr i="1" lang="fr-FR" sz="1540">
                <a:highlight>
                  <a:srgbClr val="FFFF00"/>
                </a:highlight>
              </a:rPr>
              <a:t>Cadre logique</a:t>
            </a:r>
            <a:endParaRPr i="1" sz="1540">
              <a:highlight>
                <a:srgbClr val="FFFF00"/>
              </a:highlight>
            </a:endParaRPr>
          </a:p>
          <a:p>
            <a:pPr indent="-326390" lvl="1" marL="914400" rtl="0" algn="just">
              <a:lnSpc>
                <a:spcPct val="100000"/>
              </a:lnSpc>
              <a:spcBef>
                <a:spcPts val="0"/>
              </a:spcBef>
              <a:spcAft>
                <a:spcPts val="0"/>
              </a:spcAft>
              <a:buSzPts val="1540"/>
              <a:buChar char="•"/>
            </a:pPr>
            <a:r>
              <a:rPr lang="fr-FR" sz="1320"/>
              <a:t>Annexe C</a:t>
            </a:r>
            <a:endParaRPr i="1" sz="1540">
              <a:highlight>
                <a:srgbClr val="FFFF00"/>
              </a:highlight>
            </a:endParaRPr>
          </a:p>
        </p:txBody>
      </p:sp>
      <p:pic>
        <p:nvPicPr>
          <p:cNvPr id="193" name="Google Shape;193;gf420c3ab89_0_31"/>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gf420c3ab89_0_36"/>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360045" lvl="0" marL="360045" rtl="0" algn="l">
              <a:lnSpc>
                <a:spcPct val="100000"/>
              </a:lnSpc>
              <a:spcBef>
                <a:spcPts val="0"/>
              </a:spcBef>
              <a:spcAft>
                <a:spcPts val="0"/>
              </a:spcAft>
              <a:buClr>
                <a:schemeClr val="dk1"/>
              </a:buClr>
              <a:buSzPts val="990"/>
              <a:buFont typeface="Arial"/>
              <a:buNone/>
            </a:pPr>
            <a:r>
              <a:rPr lang="fr-FR"/>
              <a:t>1.7. Pertinence de l'action (maximum 3 pages) -1</a:t>
            </a:r>
            <a:endParaRPr/>
          </a:p>
        </p:txBody>
      </p:sp>
      <p:sp>
        <p:nvSpPr>
          <p:cNvPr id="199" name="Google Shape;199;gf420c3ab89_0_3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20000"/>
          </a:bodyPr>
          <a:lstStyle/>
          <a:p>
            <a:pPr indent="0" lvl="0" marL="0" rtl="0" algn="l">
              <a:lnSpc>
                <a:spcPct val="100000"/>
              </a:lnSpc>
              <a:spcBef>
                <a:spcPts val="0"/>
              </a:spcBef>
              <a:spcAft>
                <a:spcPts val="0"/>
              </a:spcAft>
              <a:buClr>
                <a:schemeClr val="dk1"/>
              </a:buClr>
              <a:buSzPct val="39285"/>
              <a:buFont typeface="Arial"/>
              <a:buNone/>
            </a:pPr>
            <a:r>
              <a:rPr lang="fr-FR"/>
              <a:t>Veuillez fournir les informations suivantes : </a:t>
            </a:r>
            <a:endParaRPr/>
          </a:p>
          <a:p>
            <a:pPr indent="0" lvl="0" marL="0" rtl="0" algn="l">
              <a:lnSpc>
                <a:spcPct val="100000"/>
              </a:lnSpc>
              <a:spcBef>
                <a:spcPts val="0"/>
              </a:spcBef>
              <a:spcAft>
                <a:spcPts val="0"/>
              </a:spcAft>
              <a:buClr>
                <a:schemeClr val="dk1"/>
              </a:buClr>
              <a:buSzPct val="39285"/>
              <a:buFont typeface="Arial"/>
              <a:buNone/>
            </a:pPr>
            <a:r>
              <a:t/>
            </a:r>
            <a:endParaRPr/>
          </a:p>
          <a:p>
            <a:pPr indent="-267017" lvl="0" marL="457200" rtl="0" algn="just">
              <a:lnSpc>
                <a:spcPct val="100000"/>
              </a:lnSpc>
              <a:spcBef>
                <a:spcPts val="0"/>
              </a:spcBef>
              <a:spcAft>
                <a:spcPts val="0"/>
              </a:spcAft>
              <a:buSzPct val="39285"/>
              <a:buFont typeface="Calibri"/>
              <a:buChar char="-"/>
            </a:pPr>
            <a:r>
              <a:rPr i="1" lang="fr-FR"/>
              <a:t>Fournir une présentation et une analyse détaillées des </a:t>
            </a:r>
            <a:r>
              <a:rPr i="1" lang="fr-FR">
                <a:highlight>
                  <a:srgbClr val="FFFF00"/>
                </a:highlight>
              </a:rPr>
              <a:t>problèmes</a:t>
            </a:r>
            <a:r>
              <a:rPr i="1" lang="fr-FR"/>
              <a:t> et de leur </a:t>
            </a:r>
            <a:r>
              <a:rPr i="1" lang="fr-FR">
                <a:highlight>
                  <a:srgbClr val="FFFF00"/>
                </a:highlight>
              </a:rPr>
              <a:t>interrelation</a:t>
            </a:r>
            <a:r>
              <a:rPr i="1" lang="fr-FR"/>
              <a:t> à tous les niveaux. </a:t>
            </a:r>
            <a:endParaRPr i="1"/>
          </a:p>
          <a:p>
            <a:pPr indent="0" lvl="0" marL="0" marR="76200" rtl="0" algn="l">
              <a:lnSpc>
                <a:spcPct val="115000"/>
              </a:lnSpc>
              <a:spcBef>
                <a:spcPts val="0"/>
              </a:spcBef>
              <a:spcAft>
                <a:spcPts val="0"/>
              </a:spcAft>
              <a:buNone/>
            </a:pPr>
            <a:r>
              <a:t/>
            </a:r>
            <a:endParaRPr i="1"/>
          </a:p>
          <a:p>
            <a:pPr indent="-291465" lvl="0" marL="457200" marR="76200" rtl="0" algn="l">
              <a:lnSpc>
                <a:spcPct val="115000"/>
              </a:lnSpc>
              <a:spcBef>
                <a:spcPts val="800"/>
              </a:spcBef>
              <a:spcAft>
                <a:spcPts val="0"/>
              </a:spcAft>
              <a:buSzPct val="64285"/>
              <a:buChar char="•"/>
            </a:pPr>
            <a:r>
              <a:rPr lang="fr-FR"/>
              <a:t>Problème:</a:t>
            </a:r>
            <a:r>
              <a:rPr lang="fr-FR"/>
              <a:t> Question à résoudre dans un domaine quelconque, qui se présente avec un certain nombre de difficultés, d'obstacles. </a:t>
            </a:r>
            <a:r>
              <a:rPr lang="fr-FR"/>
              <a:t>Difficultés</a:t>
            </a:r>
            <a:r>
              <a:rPr lang="fr-FR"/>
              <a:t> mettant dans une situation négative ou sous-optimale. </a:t>
            </a:r>
            <a:r>
              <a:rPr lang="fr-FR"/>
              <a:t>Ce que l’on veut résoudre. Relation de cause à effet.</a:t>
            </a:r>
            <a:endParaRPr/>
          </a:p>
          <a:p>
            <a:pPr indent="-291465" lvl="0" marL="457200" rtl="0" algn="l">
              <a:spcBef>
                <a:spcPts val="0"/>
              </a:spcBef>
              <a:spcAft>
                <a:spcPts val="0"/>
              </a:spcAft>
              <a:buSzPct val="64285"/>
              <a:buChar char="•"/>
            </a:pPr>
            <a:r>
              <a:rPr lang="fr-FR"/>
              <a:t>Inter-relation/Synergie: Action coordonnée de plusieurs éléments</a:t>
            </a:r>
            <a:endParaRPr/>
          </a:p>
          <a:p>
            <a:pPr indent="0" lvl="0" marL="0" rtl="0" algn="just">
              <a:lnSpc>
                <a:spcPct val="100000"/>
              </a:lnSpc>
              <a:spcBef>
                <a:spcPts val="0"/>
              </a:spcBef>
              <a:spcAft>
                <a:spcPts val="0"/>
              </a:spcAft>
              <a:buClr>
                <a:schemeClr val="dk1"/>
              </a:buClr>
              <a:buSzPct val="39285"/>
              <a:buFont typeface="Arial"/>
              <a:buNone/>
            </a:pPr>
            <a:r>
              <a:t/>
            </a:r>
            <a:endParaRPr/>
          </a:p>
          <a:p>
            <a:pPr indent="-267017" lvl="0" marL="457200" rtl="0" algn="just">
              <a:lnSpc>
                <a:spcPct val="100000"/>
              </a:lnSpc>
              <a:spcBef>
                <a:spcPts val="0"/>
              </a:spcBef>
              <a:spcAft>
                <a:spcPts val="0"/>
              </a:spcAft>
              <a:buSzPct val="39285"/>
              <a:buFont typeface="Calibri"/>
              <a:buChar char="-"/>
            </a:pPr>
            <a:r>
              <a:rPr i="1" lang="fr-FR"/>
              <a:t>Fournir description détaillée des </a:t>
            </a:r>
            <a:r>
              <a:rPr i="1" lang="fr-FR">
                <a:highlight>
                  <a:srgbClr val="FFFF00"/>
                </a:highlight>
              </a:rPr>
              <a:t>groupes cibles</a:t>
            </a:r>
            <a:r>
              <a:rPr i="1" lang="fr-FR"/>
              <a:t> et des </a:t>
            </a:r>
            <a:r>
              <a:rPr i="1" lang="fr-FR">
                <a:highlight>
                  <a:srgbClr val="FFFF00"/>
                </a:highlight>
              </a:rPr>
              <a:t>bénéficiaires finaux</a:t>
            </a:r>
            <a:r>
              <a:rPr i="1" lang="fr-FR"/>
              <a:t> et une estimation de leur nombre.</a:t>
            </a:r>
            <a:endParaRPr i="1"/>
          </a:p>
          <a:p>
            <a:pPr indent="0" lvl="0" marL="0" rtl="0" algn="just">
              <a:lnSpc>
                <a:spcPct val="100000"/>
              </a:lnSpc>
              <a:spcBef>
                <a:spcPts val="0"/>
              </a:spcBef>
              <a:spcAft>
                <a:spcPts val="0"/>
              </a:spcAft>
              <a:buNone/>
            </a:pPr>
            <a:r>
              <a:t/>
            </a:r>
            <a:endParaRPr/>
          </a:p>
          <a:p>
            <a:pPr indent="-291465" lvl="0" marL="457200" marR="76200" rtl="0" algn="l">
              <a:lnSpc>
                <a:spcPct val="115000"/>
              </a:lnSpc>
              <a:spcBef>
                <a:spcPts val="0"/>
              </a:spcBef>
              <a:spcAft>
                <a:spcPts val="0"/>
              </a:spcAft>
              <a:buSzPct val="64285"/>
              <a:buChar char="•"/>
            </a:pPr>
            <a:r>
              <a:rPr lang="fr-FR"/>
              <a:t>Groupe Cible : Les “groupes cibles” sont les groupes/entités pour lesquels le projet aura eu un apport direct et positif au niveau des objectifs spécifiques du Projet (Ex: Professeurs) </a:t>
            </a:r>
            <a:endParaRPr/>
          </a:p>
          <a:p>
            <a:pPr indent="-291465" lvl="0" marL="457200" marR="76200" rtl="0" algn="l">
              <a:lnSpc>
                <a:spcPct val="115000"/>
              </a:lnSpc>
              <a:spcBef>
                <a:spcPts val="0"/>
              </a:spcBef>
              <a:spcAft>
                <a:spcPts val="0"/>
              </a:spcAft>
              <a:buSzPct val="64285"/>
              <a:buChar char="•"/>
            </a:pPr>
            <a:r>
              <a:rPr lang="fr-FR"/>
              <a:t>Bénéficiaires Finaux : les “bénéficiaires finaux” sont ceux qui bénéficieront du projet à long terme au niveau de la société ou d’un secteur (Ex: Elèves)</a:t>
            </a:r>
            <a:endParaRPr/>
          </a:p>
          <a:p>
            <a:pPr indent="0" lvl="0" marL="0" rtl="0" algn="just">
              <a:lnSpc>
                <a:spcPct val="100000"/>
              </a:lnSpc>
              <a:spcBef>
                <a:spcPts val="800"/>
              </a:spcBef>
              <a:spcAft>
                <a:spcPts val="0"/>
              </a:spcAft>
              <a:buNone/>
            </a:pPr>
            <a:r>
              <a:t/>
            </a:r>
            <a:endParaRPr/>
          </a:p>
          <a:p>
            <a:pPr indent="-267017" lvl="0" marL="457200" rtl="0" algn="just">
              <a:lnSpc>
                <a:spcPct val="100000"/>
              </a:lnSpc>
              <a:spcBef>
                <a:spcPts val="0"/>
              </a:spcBef>
              <a:spcAft>
                <a:spcPts val="0"/>
              </a:spcAft>
              <a:buSzPct val="39285"/>
              <a:buFont typeface="Calibri"/>
              <a:buChar char="-"/>
            </a:pPr>
            <a:r>
              <a:rPr i="1" lang="fr-FR"/>
              <a:t>Identifier clairement les problèmes spécifiques devant être traités par l'action et les </a:t>
            </a:r>
            <a:r>
              <a:rPr i="1" lang="fr-FR">
                <a:highlight>
                  <a:srgbClr val="FFFF00"/>
                </a:highlight>
              </a:rPr>
              <a:t>besoins</a:t>
            </a:r>
            <a:r>
              <a:rPr i="1" lang="fr-FR"/>
              <a:t> perçus et les contraintes des groupes cibles.</a:t>
            </a:r>
            <a:endParaRPr i="1"/>
          </a:p>
          <a:p>
            <a:pPr indent="-291465" lvl="0" marL="457200" rtl="0" algn="just">
              <a:lnSpc>
                <a:spcPct val="100000"/>
              </a:lnSpc>
              <a:spcBef>
                <a:spcPts val="0"/>
              </a:spcBef>
              <a:spcAft>
                <a:spcPts val="0"/>
              </a:spcAft>
              <a:buSzPct val="64285"/>
              <a:buChar char="-"/>
            </a:pPr>
            <a:r>
              <a:rPr lang="fr-FR"/>
              <a:t>Besoin: manque, de privation de quelque chose qui est nécessaire</a:t>
            </a:r>
            <a:endParaRPr i="1"/>
          </a:p>
        </p:txBody>
      </p:sp>
      <p:pic>
        <p:nvPicPr>
          <p:cNvPr id="200" name="Google Shape;200;gf420c3ab89_0_36"/>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f420c3ab89_0_41"/>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360045" lvl="0" marL="360045" rtl="0" algn="l">
              <a:lnSpc>
                <a:spcPct val="100000"/>
              </a:lnSpc>
              <a:spcBef>
                <a:spcPts val="0"/>
              </a:spcBef>
              <a:spcAft>
                <a:spcPts val="0"/>
              </a:spcAft>
              <a:buNone/>
            </a:pPr>
            <a:r>
              <a:rPr lang="fr-FR"/>
              <a:t>1.7. Pertinence de l'action (maximum 3 pages) -2</a:t>
            </a:r>
            <a:endParaRPr/>
          </a:p>
        </p:txBody>
      </p:sp>
      <p:sp>
        <p:nvSpPr>
          <p:cNvPr id="206" name="Google Shape;206;gf420c3ab89_0_41"/>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fontScale="55000" lnSpcReduction="20000"/>
          </a:bodyPr>
          <a:lstStyle/>
          <a:p>
            <a:pPr indent="0" lvl="0" marL="0" rtl="0" algn="just">
              <a:lnSpc>
                <a:spcPct val="100000"/>
              </a:lnSpc>
              <a:spcBef>
                <a:spcPts val="0"/>
              </a:spcBef>
              <a:spcAft>
                <a:spcPts val="0"/>
              </a:spcAft>
              <a:buNone/>
            </a:pPr>
            <a:r>
              <a:t/>
            </a:r>
            <a:endParaRPr/>
          </a:p>
          <a:p>
            <a:pPr indent="-267017" lvl="0" marL="457200" rtl="0" algn="just">
              <a:lnSpc>
                <a:spcPct val="100000"/>
              </a:lnSpc>
              <a:spcBef>
                <a:spcPts val="0"/>
              </a:spcBef>
              <a:spcAft>
                <a:spcPts val="0"/>
              </a:spcAft>
              <a:buSzPct val="39285"/>
              <a:buFont typeface="Calibri"/>
              <a:buChar char="-"/>
            </a:pPr>
            <a:r>
              <a:rPr i="1" lang="fr-FR"/>
              <a:t>Démontrer la </a:t>
            </a:r>
            <a:r>
              <a:rPr i="1" lang="fr-FR">
                <a:highlight>
                  <a:srgbClr val="FFFF00"/>
                </a:highlight>
              </a:rPr>
              <a:t>pertinence</a:t>
            </a:r>
            <a:r>
              <a:rPr i="1" lang="fr-FR"/>
              <a:t> de l'action par rapport aux besoins et contraintes en général du/des pays ou région(s) cibles et du groupe cible/des bénéficiaires finaux en particulier et comment l'action va fournir les solutions souhaitées, en particulier pour les bénéficiaires visés.</a:t>
            </a:r>
            <a:endParaRPr i="1"/>
          </a:p>
          <a:p>
            <a:pPr indent="0" lvl="0" marL="0" rtl="0" algn="just">
              <a:lnSpc>
                <a:spcPct val="100000"/>
              </a:lnSpc>
              <a:spcBef>
                <a:spcPts val="0"/>
              </a:spcBef>
              <a:spcAft>
                <a:spcPts val="0"/>
              </a:spcAft>
              <a:buNone/>
            </a:pPr>
            <a:r>
              <a:t/>
            </a:r>
            <a:endParaRPr i="1"/>
          </a:p>
          <a:p>
            <a:pPr indent="0" lvl="0" marL="457200" rtl="0" algn="just">
              <a:lnSpc>
                <a:spcPct val="100000"/>
              </a:lnSpc>
              <a:spcBef>
                <a:spcPts val="0"/>
              </a:spcBef>
              <a:spcAft>
                <a:spcPts val="0"/>
              </a:spcAft>
              <a:buNone/>
            </a:pPr>
            <a:r>
              <a:rPr i="1" lang="fr-FR"/>
              <a:t>Démontrer la </a:t>
            </a:r>
            <a:r>
              <a:rPr i="1" lang="fr-FR">
                <a:highlight>
                  <a:srgbClr val="FFFF00"/>
                </a:highlight>
              </a:rPr>
              <a:t>pertinence</a:t>
            </a:r>
            <a:r>
              <a:rPr i="1" lang="fr-FR"/>
              <a:t> de l'action par rapport aux objectifs et priorités du Règlement d’appel à projets</a:t>
            </a:r>
            <a:endParaRPr i="1"/>
          </a:p>
          <a:p>
            <a:pPr indent="0" lvl="0" marL="457200" rtl="0" algn="just">
              <a:lnSpc>
                <a:spcPct val="100000"/>
              </a:lnSpc>
              <a:spcBef>
                <a:spcPts val="0"/>
              </a:spcBef>
              <a:spcAft>
                <a:spcPts val="0"/>
              </a:spcAft>
              <a:buNone/>
            </a:pPr>
            <a:r>
              <a:t/>
            </a:r>
            <a:endParaRPr/>
          </a:p>
          <a:p>
            <a:pPr indent="-267017" lvl="0" marL="457200" rtl="0" algn="just">
              <a:lnSpc>
                <a:spcPct val="100000"/>
              </a:lnSpc>
              <a:spcBef>
                <a:spcPts val="0"/>
              </a:spcBef>
              <a:spcAft>
                <a:spcPts val="0"/>
              </a:spcAft>
              <a:buSzPct val="39285"/>
              <a:buFont typeface="Calibri"/>
              <a:buChar char="●"/>
            </a:pPr>
            <a:r>
              <a:rPr lang="fr-FR"/>
              <a:t>Pertinence : Être adapté exactement à l'objet dont il s'agit (par rapport à…)</a:t>
            </a:r>
            <a:endParaRPr/>
          </a:p>
          <a:p>
            <a:pPr indent="0" lvl="0" marL="0" rtl="0" algn="just">
              <a:lnSpc>
                <a:spcPct val="100000"/>
              </a:lnSpc>
              <a:spcBef>
                <a:spcPts val="0"/>
              </a:spcBef>
              <a:spcAft>
                <a:spcPts val="0"/>
              </a:spcAft>
              <a:buNone/>
            </a:pPr>
            <a:r>
              <a:t/>
            </a:r>
            <a:endParaRPr/>
          </a:p>
          <a:p>
            <a:pPr indent="0" lvl="0" marL="457200" rtl="0" algn="just">
              <a:lnSpc>
                <a:spcPct val="100000"/>
              </a:lnSpc>
              <a:spcBef>
                <a:spcPts val="0"/>
              </a:spcBef>
              <a:spcAft>
                <a:spcPts val="0"/>
              </a:spcAft>
              <a:buNone/>
            </a:pPr>
            <a:r>
              <a:rPr i="1" lang="fr-FR"/>
              <a:t>Présenter notamment la </a:t>
            </a:r>
            <a:r>
              <a:rPr i="1" lang="fr-FR">
                <a:highlight>
                  <a:srgbClr val="FFFF00"/>
                </a:highlight>
              </a:rPr>
              <a:t>complémentarité</a:t>
            </a:r>
            <a:r>
              <a:rPr i="1" lang="fr-FR"/>
              <a:t> du projet proposé avec les autres acteurs présents et activités déjà en place localement.</a:t>
            </a:r>
            <a:endParaRPr i="1"/>
          </a:p>
          <a:p>
            <a:pPr indent="0" lvl="0" marL="457200" rtl="0" algn="just">
              <a:lnSpc>
                <a:spcPct val="100000"/>
              </a:lnSpc>
              <a:spcBef>
                <a:spcPts val="0"/>
              </a:spcBef>
              <a:spcAft>
                <a:spcPts val="0"/>
              </a:spcAft>
              <a:buNone/>
            </a:pPr>
            <a:r>
              <a:t/>
            </a:r>
            <a:endParaRPr i="1"/>
          </a:p>
          <a:p>
            <a:pPr indent="-267017" lvl="0" marL="457200" rtl="0" algn="just">
              <a:lnSpc>
                <a:spcPct val="100000"/>
              </a:lnSpc>
              <a:spcBef>
                <a:spcPts val="0"/>
              </a:spcBef>
              <a:spcAft>
                <a:spcPts val="0"/>
              </a:spcAft>
              <a:buSzPct val="39285"/>
              <a:buFont typeface="Calibri"/>
              <a:buChar char="●"/>
            </a:pPr>
            <a:r>
              <a:rPr lang="fr-FR"/>
              <a:t>Contexte</a:t>
            </a:r>
            <a:endParaRPr/>
          </a:p>
          <a:p>
            <a:pPr indent="0" lvl="0" marL="457200" rtl="0" algn="l">
              <a:lnSpc>
                <a:spcPct val="100000"/>
              </a:lnSpc>
              <a:spcBef>
                <a:spcPts val="0"/>
              </a:spcBef>
              <a:spcAft>
                <a:spcPts val="0"/>
              </a:spcAft>
              <a:buNone/>
            </a:pPr>
            <a:r>
              <a:t/>
            </a:r>
            <a:endParaRPr/>
          </a:p>
          <a:p>
            <a:pPr indent="0" lvl="0" marL="457200" rtl="0" algn="just">
              <a:lnSpc>
                <a:spcPct val="100000"/>
              </a:lnSpc>
              <a:spcBef>
                <a:spcPts val="0"/>
              </a:spcBef>
              <a:spcAft>
                <a:spcPts val="0"/>
              </a:spcAft>
              <a:buNone/>
            </a:pPr>
            <a:r>
              <a:rPr i="1" lang="fr-FR"/>
              <a:t>Citer les sources lors de références à des </a:t>
            </a:r>
            <a:r>
              <a:rPr i="1" lang="fr-FR">
                <a:highlight>
                  <a:srgbClr val="FFFF00"/>
                </a:highlight>
              </a:rPr>
              <a:t>données chiffrées</a:t>
            </a:r>
            <a:r>
              <a:rPr i="1" lang="fr-FR"/>
              <a:t>. Les données quantitatives devront être présentées de manière désagrégée par sexe (femmes, hommes), par âge, et par populations clés. Si ces données ne sont pas disponibles, merci de le préciser et d’indiquer comment le projet permettra de combler ces lacunes. Le contexte devra également présenter les normes socio-culturelles en vigueur ainsi que les législations constituant des freins dans l’accès aux services (genre, droits humains).</a:t>
            </a:r>
            <a:endParaRPr i="1"/>
          </a:p>
          <a:p>
            <a:pPr indent="0" lvl="0" marL="457200" rtl="0" algn="l">
              <a:lnSpc>
                <a:spcPct val="100000"/>
              </a:lnSpc>
              <a:spcBef>
                <a:spcPts val="0"/>
              </a:spcBef>
              <a:spcAft>
                <a:spcPts val="0"/>
              </a:spcAft>
              <a:buNone/>
            </a:pPr>
            <a:r>
              <a:t/>
            </a:r>
            <a:endParaRPr i="1"/>
          </a:p>
          <a:p>
            <a:pPr indent="0" lvl="0" marL="457200" rtl="0" algn="just">
              <a:lnSpc>
                <a:spcPct val="100000"/>
              </a:lnSpc>
              <a:spcBef>
                <a:spcPts val="0"/>
              </a:spcBef>
              <a:spcAft>
                <a:spcPts val="0"/>
              </a:spcAft>
              <a:buNone/>
            </a:pPr>
            <a:r>
              <a:rPr i="1" lang="fr-FR"/>
              <a:t>Si votre projet est multi-pays, merci de justifier le choix des pays choisis ainsi que la </a:t>
            </a:r>
            <a:r>
              <a:rPr i="1" lang="fr-FR">
                <a:highlight>
                  <a:srgbClr val="FFFF00"/>
                </a:highlight>
              </a:rPr>
              <a:t>valeur-ajoutée</a:t>
            </a:r>
            <a:r>
              <a:rPr i="1" lang="fr-FR"/>
              <a:t> de la dimension multi-pays. </a:t>
            </a:r>
            <a:endParaRPr i="1"/>
          </a:p>
        </p:txBody>
      </p:sp>
      <p:pic>
        <p:nvPicPr>
          <p:cNvPr id="207" name="Google Shape;207;gf420c3ab89_0_41"/>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f420c3ab89_0_49"/>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360045" lvl="0" marL="360045" rtl="0" algn="l">
              <a:lnSpc>
                <a:spcPct val="100000"/>
              </a:lnSpc>
              <a:spcBef>
                <a:spcPts val="0"/>
              </a:spcBef>
              <a:spcAft>
                <a:spcPts val="0"/>
              </a:spcAft>
              <a:buClr>
                <a:schemeClr val="dk1"/>
              </a:buClr>
              <a:buSzPts val="990"/>
              <a:buFont typeface="Arial"/>
              <a:buNone/>
            </a:pPr>
            <a:r>
              <a:rPr lang="fr-FR"/>
              <a:t>1.8. Description de l'action et de son efficacité (maximum 14 pages)</a:t>
            </a:r>
            <a:endParaRPr/>
          </a:p>
        </p:txBody>
      </p:sp>
      <p:sp>
        <p:nvSpPr>
          <p:cNvPr id="213" name="Google Shape;213;gf420c3ab89_0_49"/>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just">
              <a:lnSpc>
                <a:spcPct val="100000"/>
              </a:lnSpc>
              <a:spcBef>
                <a:spcPts val="0"/>
              </a:spcBef>
              <a:spcAft>
                <a:spcPts val="0"/>
              </a:spcAft>
              <a:buClr>
                <a:schemeClr val="dk1"/>
              </a:buClr>
              <a:buSzPts val="1100"/>
              <a:buFont typeface="Arial"/>
              <a:buNone/>
            </a:pPr>
            <a:r>
              <a:rPr i="1" lang="fr-FR" sz="1500"/>
              <a:t>Fournir une description de l'action proposée incluant, quand il est pertinent de le faire, les éléments de base qui ont conduit à la formulation de l'action. Ceci doit inclure :</a:t>
            </a:r>
            <a:endParaRPr i="1" sz="1500"/>
          </a:p>
          <a:p>
            <a:pPr indent="0" lvl="0" marL="0" rtl="0" algn="just">
              <a:lnSpc>
                <a:spcPct val="100000"/>
              </a:lnSpc>
              <a:spcBef>
                <a:spcPts val="0"/>
              </a:spcBef>
              <a:spcAft>
                <a:spcPts val="0"/>
              </a:spcAft>
              <a:buNone/>
            </a:pPr>
            <a:r>
              <a:rPr i="1" lang="fr-FR" sz="1500"/>
              <a:t>- </a:t>
            </a:r>
            <a:r>
              <a:rPr i="1" lang="fr-FR" sz="1500">
                <a:highlight>
                  <a:srgbClr val="FFFF00"/>
                </a:highlight>
              </a:rPr>
              <a:t>Outputs et résultats escomptés</a:t>
            </a:r>
            <a:r>
              <a:rPr i="1" lang="fr-FR" sz="1500"/>
              <a:t> (maximum 4-5 pages). Être spécifique et quantifier les outputs autant que possible. Indiquer notamment les publications prévues. Décrire les possibilités de reproduction et d’extension des résultats de l’action (</a:t>
            </a:r>
            <a:r>
              <a:rPr i="1" lang="fr-FR" sz="1500">
                <a:highlight>
                  <a:srgbClr val="FFFF00"/>
                </a:highlight>
              </a:rPr>
              <a:t>effets multiplicateurs</a:t>
            </a:r>
            <a:r>
              <a:rPr i="1" lang="fr-FR" sz="1500"/>
              <a:t>).</a:t>
            </a:r>
            <a:endParaRPr i="1" sz="1500"/>
          </a:p>
          <a:p>
            <a:pPr indent="0" lvl="0" marL="0" rtl="0" algn="just">
              <a:lnSpc>
                <a:spcPct val="100000"/>
              </a:lnSpc>
              <a:spcBef>
                <a:spcPts val="0"/>
              </a:spcBef>
              <a:spcAft>
                <a:spcPts val="0"/>
              </a:spcAft>
              <a:buNone/>
            </a:pPr>
            <a:r>
              <a:t/>
            </a:r>
            <a:endParaRPr i="1" sz="1500"/>
          </a:p>
          <a:p>
            <a:pPr indent="-323850" lvl="0" marL="457200" rtl="0" algn="l">
              <a:lnSpc>
                <a:spcPct val="70000"/>
              </a:lnSpc>
              <a:spcBef>
                <a:spcPts val="1000"/>
              </a:spcBef>
              <a:spcAft>
                <a:spcPts val="0"/>
              </a:spcAft>
              <a:buSzPts val="1500"/>
              <a:buChar char="•"/>
            </a:pPr>
            <a:r>
              <a:rPr lang="fr-FR" sz="1500"/>
              <a:t>“ Produit” =&gt; </a:t>
            </a:r>
            <a:r>
              <a:rPr i="1" lang="fr-FR" sz="1500">
                <a:highlight>
                  <a:srgbClr val="FFFF00"/>
                </a:highlight>
              </a:rPr>
              <a:t>Outputs (anglais </a:t>
            </a:r>
            <a:r>
              <a:rPr i="1" lang="fr-FR" sz="1500"/>
              <a:t>« </a:t>
            </a:r>
            <a:r>
              <a:rPr lang="fr-FR" sz="1500"/>
              <a:t>Bien ou service issu de l'activité de production. » Sous votre contrôle. </a:t>
            </a:r>
            <a:endParaRPr sz="1500"/>
          </a:p>
          <a:p>
            <a:pPr indent="-323850" lvl="0" marL="457200" rtl="0" algn="l">
              <a:lnSpc>
                <a:spcPct val="70000"/>
              </a:lnSpc>
              <a:spcBef>
                <a:spcPts val="0"/>
              </a:spcBef>
              <a:spcAft>
                <a:spcPts val="0"/>
              </a:spcAft>
              <a:buSzPts val="1500"/>
              <a:buChar char="•"/>
            </a:pPr>
            <a:r>
              <a:rPr lang="fr-FR" sz="1500"/>
              <a:t>« Résultats escomptés » =&gt; effets de l’action attendus à moyen terme permettant d’atteindre le ou les objectifs spécifiques.</a:t>
            </a:r>
            <a:endParaRPr sz="1500"/>
          </a:p>
          <a:p>
            <a:pPr indent="-323850" lvl="0" marL="457200" rtl="0" algn="l">
              <a:lnSpc>
                <a:spcPct val="70000"/>
              </a:lnSpc>
              <a:spcBef>
                <a:spcPts val="0"/>
              </a:spcBef>
              <a:spcAft>
                <a:spcPts val="0"/>
              </a:spcAft>
              <a:buSzPts val="1500"/>
              <a:buChar char="•"/>
            </a:pPr>
            <a:r>
              <a:rPr lang="fr-FR" sz="1500"/>
              <a:t>«Impact» =&gt; effets de l'action attendus à long terme permettant d’atteindre l’objectif global</a:t>
            </a:r>
            <a:endParaRPr sz="1500"/>
          </a:p>
          <a:p>
            <a:pPr indent="0" lvl="0" marL="0" rtl="0" algn="just">
              <a:lnSpc>
                <a:spcPct val="100000"/>
              </a:lnSpc>
              <a:spcBef>
                <a:spcPts val="0"/>
              </a:spcBef>
              <a:spcAft>
                <a:spcPts val="0"/>
              </a:spcAft>
              <a:buClr>
                <a:schemeClr val="dk1"/>
              </a:buClr>
              <a:buSzPts val="1100"/>
              <a:buFont typeface="Arial"/>
              <a:buNone/>
            </a:pPr>
            <a:r>
              <a:t/>
            </a:r>
            <a:endParaRPr i="1" sz="1500"/>
          </a:p>
          <a:p>
            <a:pPr indent="0" lvl="0" marL="0" rtl="0" algn="just">
              <a:lnSpc>
                <a:spcPct val="100000"/>
              </a:lnSpc>
              <a:spcBef>
                <a:spcPts val="0"/>
              </a:spcBef>
              <a:spcAft>
                <a:spcPts val="0"/>
              </a:spcAft>
              <a:buNone/>
            </a:pPr>
            <a:r>
              <a:rPr i="1" lang="fr-FR" sz="1500"/>
              <a:t>- Les </a:t>
            </a:r>
            <a:r>
              <a:rPr i="1" lang="fr-FR" sz="1500">
                <a:highlight>
                  <a:srgbClr val="FFFF00"/>
                </a:highlight>
              </a:rPr>
              <a:t>activités proposées et leur efficacité</a:t>
            </a:r>
            <a:r>
              <a:rPr i="1" lang="fr-FR" sz="1500"/>
              <a:t> (maximum 9 pages). </a:t>
            </a:r>
            <a:r>
              <a:rPr i="1" lang="fr-FR" sz="1500">
                <a:highlight>
                  <a:srgbClr val="FFFF00"/>
                </a:highlight>
              </a:rPr>
              <a:t>Identifier et décrire en détail chaque activité</a:t>
            </a:r>
            <a:r>
              <a:rPr i="1" lang="fr-FR" sz="1500"/>
              <a:t> devant être entreprise pour produire des résultats, en </a:t>
            </a:r>
            <a:r>
              <a:rPr i="1" lang="fr-FR" sz="1500">
                <a:highlight>
                  <a:srgbClr val="FFFF00"/>
                </a:highlight>
              </a:rPr>
              <a:t>justifiant le choix des activité</a:t>
            </a:r>
            <a:r>
              <a:rPr i="1" lang="fr-FR" sz="1500"/>
              <a:t>s, en indiquant leur séquence et leurs relations entre elles et en spécifiant s'il y a lieu le </a:t>
            </a:r>
            <a:r>
              <a:rPr i="1" lang="fr-FR" sz="1500">
                <a:highlight>
                  <a:srgbClr val="FFFF00"/>
                </a:highlight>
              </a:rPr>
              <a:t>rôle de chaque partenaire </a:t>
            </a:r>
            <a:r>
              <a:rPr i="1" lang="fr-FR" sz="1500"/>
              <a:t>dans les activités.</a:t>
            </a:r>
            <a:endParaRPr i="1" sz="1500"/>
          </a:p>
          <a:p>
            <a:pPr indent="0" lvl="0" marL="0" rtl="0" algn="just">
              <a:lnSpc>
                <a:spcPct val="100000"/>
              </a:lnSpc>
              <a:spcBef>
                <a:spcPts val="0"/>
              </a:spcBef>
              <a:spcAft>
                <a:spcPts val="0"/>
              </a:spcAft>
              <a:buNone/>
            </a:pPr>
            <a:r>
              <a:t/>
            </a:r>
            <a:endParaRPr i="1" sz="1500"/>
          </a:p>
          <a:p>
            <a:pPr indent="-323850" lvl="0" marL="457200" rtl="0" algn="l">
              <a:lnSpc>
                <a:spcPct val="80000"/>
              </a:lnSpc>
              <a:spcBef>
                <a:spcPts val="1000"/>
              </a:spcBef>
              <a:spcAft>
                <a:spcPts val="0"/>
              </a:spcAft>
              <a:buSzPts val="1500"/>
              <a:buChar char="•"/>
            </a:pPr>
            <a:r>
              <a:rPr i="1" lang="fr-FR" sz="1500">
                <a:highlight>
                  <a:srgbClr val="FFFF00"/>
                </a:highlight>
              </a:rPr>
              <a:t>Activité</a:t>
            </a:r>
            <a:r>
              <a:rPr lang="fr-FR" sz="1500"/>
              <a:t>: Les actions concrètes que vous allez mener tout au long du projet</a:t>
            </a:r>
            <a:endParaRPr sz="1500"/>
          </a:p>
          <a:p>
            <a:pPr indent="-323850" lvl="0" marL="457200" rtl="0" algn="l">
              <a:lnSpc>
                <a:spcPct val="80000"/>
              </a:lnSpc>
              <a:spcBef>
                <a:spcPts val="0"/>
              </a:spcBef>
              <a:spcAft>
                <a:spcPts val="0"/>
              </a:spcAft>
              <a:buSzPts val="1500"/>
              <a:buChar char="•"/>
            </a:pPr>
            <a:r>
              <a:rPr lang="fr-FR" sz="1500">
                <a:highlight>
                  <a:srgbClr val="FFFF00"/>
                </a:highlight>
              </a:rPr>
              <a:t>Efficacité: </a:t>
            </a:r>
            <a:r>
              <a:rPr lang="fr-FR" sz="1500"/>
              <a:t>Capacité à atteindre des résultats prédéfinis. Efficience: parvenir à un maximum de résultats avec un minimum de ressources. Possible d’être Efficace sans etre efficient</a:t>
            </a:r>
            <a:endParaRPr sz="1500"/>
          </a:p>
        </p:txBody>
      </p:sp>
      <p:pic>
        <p:nvPicPr>
          <p:cNvPr id="214" name="Google Shape;214;gf420c3ab89_0_4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pSp>
        <p:nvGrpSpPr>
          <p:cNvPr id="219" name="Google Shape;219;p20"/>
          <p:cNvGrpSpPr/>
          <p:nvPr/>
        </p:nvGrpSpPr>
        <p:grpSpPr>
          <a:xfrm>
            <a:off x="838200" y="523081"/>
            <a:ext cx="10515599" cy="5811837"/>
            <a:chOff x="0" y="0"/>
            <a:chExt cx="10515599" cy="5811837"/>
          </a:xfrm>
        </p:grpSpPr>
        <p:sp>
          <p:nvSpPr>
            <p:cNvPr id="220" name="Google Shape;220;p20"/>
            <p:cNvSpPr/>
            <p:nvPr/>
          </p:nvSpPr>
          <p:spPr>
            <a:xfrm>
              <a:off x="0" y="0"/>
              <a:ext cx="8412480" cy="127860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20"/>
            <p:cNvSpPr txBox="1"/>
            <p:nvPr/>
          </p:nvSpPr>
          <p:spPr>
            <a:xfrm>
              <a:off x="37449" y="37449"/>
              <a:ext cx="6924724" cy="120370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Calibri"/>
                <a:buNone/>
              </a:pPr>
              <a:r>
                <a:rPr b="0" i="0" lang="fr-FR" sz="1800" u="none" cap="none" strike="noStrike">
                  <a:solidFill>
                    <a:srgbClr val="000000"/>
                  </a:solidFill>
                  <a:latin typeface="Calibri"/>
                  <a:ea typeface="Calibri"/>
                  <a:cs typeface="Calibri"/>
                  <a:sym typeface="Calibri"/>
                </a:rPr>
                <a:t>Activités </a:t>
              </a:r>
              <a:r>
                <a:rPr b="0" i="0" lang="fr-FR" sz="1800" u="none" cap="none" strike="noStrike">
                  <a:solidFill>
                    <a:schemeClr val="lt1"/>
                  </a:solidFill>
                  <a:latin typeface="Calibri"/>
                  <a:ea typeface="Calibri"/>
                  <a:cs typeface="Calibri"/>
                  <a:sym typeface="Calibri"/>
                </a:rPr>
                <a:t>1/ Préparation du programme de formation 2/ Identification des formateurs 3/ Choix du lieu de la formation 4/ Negociation avec le ministere pour identifier les professeurs à former 5/ Mise en oeuvre de 12 formations de 5 jours chacune 6 / production d’un rapport d’évaluation pour le ministere</a:t>
              </a:r>
              <a:endParaRPr b="0" i="0" sz="1800" u="none" cap="none" strike="noStrike">
                <a:solidFill>
                  <a:schemeClr val="lt1"/>
                </a:solidFill>
                <a:latin typeface="Calibri"/>
                <a:ea typeface="Calibri"/>
                <a:cs typeface="Calibri"/>
                <a:sym typeface="Calibri"/>
              </a:endParaRPr>
            </a:p>
          </p:txBody>
        </p:sp>
        <p:sp>
          <p:nvSpPr>
            <p:cNvPr id="222" name="Google Shape;222;p20"/>
            <p:cNvSpPr/>
            <p:nvPr/>
          </p:nvSpPr>
          <p:spPr>
            <a:xfrm>
              <a:off x="704545" y="1511077"/>
              <a:ext cx="8412480" cy="127860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20"/>
            <p:cNvSpPr txBox="1"/>
            <p:nvPr/>
          </p:nvSpPr>
          <p:spPr>
            <a:xfrm>
              <a:off x="741994" y="1548526"/>
              <a:ext cx="6801943" cy="120370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alibri"/>
                <a:buNone/>
              </a:pPr>
              <a:r>
                <a:rPr b="0" i="0" lang="fr-FR" sz="1800" u="none" cap="none" strike="noStrike">
                  <a:solidFill>
                    <a:schemeClr val="dk1"/>
                  </a:solidFill>
                  <a:latin typeface="Calibri"/>
                  <a:ea typeface="Calibri"/>
                  <a:cs typeface="Calibri"/>
                  <a:sym typeface="Calibri"/>
                </a:rPr>
                <a:t>Output (produit)</a:t>
              </a:r>
              <a:r>
                <a:rPr b="0" i="0" lang="fr-FR" sz="1800" u="none" cap="none" strike="noStrike">
                  <a:solidFill>
                    <a:schemeClr val="lt1"/>
                  </a:solidFill>
                  <a:latin typeface="Calibri"/>
                  <a:ea typeface="Calibri"/>
                  <a:cs typeface="Calibri"/>
                  <a:sym typeface="Calibri"/>
                </a:rPr>
                <a:t> 12 ateliers de formation sur les nouvelles techniques pédagogiques sont organisés pour 123 professeurs d’anglais dans 12 regions</a:t>
              </a:r>
              <a:endParaRPr b="0" i="0" sz="1800" u="none" cap="none" strike="noStrike">
                <a:solidFill>
                  <a:schemeClr val="lt1"/>
                </a:solidFill>
                <a:latin typeface="Calibri"/>
                <a:ea typeface="Calibri"/>
                <a:cs typeface="Calibri"/>
                <a:sym typeface="Calibri"/>
              </a:endParaRPr>
            </a:p>
          </p:txBody>
        </p:sp>
        <p:sp>
          <p:nvSpPr>
            <p:cNvPr id="224" name="Google Shape;224;p20"/>
            <p:cNvSpPr/>
            <p:nvPr/>
          </p:nvSpPr>
          <p:spPr>
            <a:xfrm>
              <a:off x="1398574" y="3022155"/>
              <a:ext cx="8412480" cy="127860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20"/>
            <p:cNvSpPr txBox="1"/>
            <p:nvPr/>
          </p:nvSpPr>
          <p:spPr>
            <a:xfrm>
              <a:off x="1436023" y="3059604"/>
              <a:ext cx="6812459" cy="120370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rgbClr val="000000"/>
                </a:buClr>
                <a:buSzPts val="1800"/>
                <a:buFont typeface="Calibri"/>
                <a:buNone/>
              </a:pPr>
              <a:r>
                <a:rPr b="0" i="0" lang="fr-FR" sz="1800" u="none" cap="none" strike="noStrike">
                  <a:solidFill>
                    <a:srgbClr val="000000"/>
                  </a:solidFill>
                  <a:latin typeface="Calibri"/>
                  <a:ea typeface="Calibri"/>
                  <a:cs typeface="Calibri"/>
                  <a:sym typeface="Calibri"/>
                </a:rPr>
                <a:t>Résultat </a:t>
              </a:r>
              <a:r>
                <a:rPr b="0" i="0" lang="fr-FR" sz="1800" u="none" cap="none" strike="noStrike">
                  <a:solidFill>
                    <a:schemeClr val="lt1"/>
                  </a:solidFill>
                  <a:latin typeface="Calibri"/>
                  <a:ea typeface="Calibri"/>
                  <a:cs typeface="Calibri"/>
                  <a:sym typeface="Calibri"/>
                </a:rPr>
                <a:t>La capacité pédagogique de 123 professeurs d’anglais (50% de femmes) dans 12 régions a été renforcée suite à leur participation au projet.</a:t>
              </a:r>
              <a:endParaRPr b="0" i="0" sz="1800" u="none" cap="none" strike="noStrike">
                <a:solidFill>
                  <a:schemeClr val="lt1"/>
                </a:solidFill>
                <a:latin typeface="Calibri"/>
                <a:ea typeface="Calibri"/>
                <a:cs typeface="Calibri"/>
                <a:sym typeface="Calibri"/>
              </a:endParaRPr>
            </a:p>
          </p:txBody>
        </p:sp>
        <p:sp>
          <p:nvSpPr>
            <p:cNvPr id="226" name="Google Shape;226;p20"/>
            <p:cNvSpPr/>
            <p:nvPr/>
          </p:nvSpPr>
          <p:spPr>
            <a:xfrm>
              <a:off x="2103119" y="4533233"/>
              <a:ext cx="8412480" cy="127860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20"/>
            <p:cNvSpPr txBox="1"/>
            <p:nvPr/>
          </p:nvSpPr>
          <p:spPr>
            <a:xfrm>
              <a:off x="2140568" y="4570682"/>
              <a:ext cx="6801943" cy="120370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Calibri"/>
                <a:buNone/>
              </a:pPr>
              <a:r>
                <a:rPr b="0" i="0" lang="fr-FR" sz="1800" u="none" cap="none" strike="noStrike">
                  <a:solidFill>
                    <a:schemeClr val="dk1"/>
                  </a:solidFill>
                  <a:latin typeface="Calibri"/>
                  <a:ea typeface="Calibri"/>
                  <a:cs typeface="Calibri"/>
                  <a:sym typeface="Calibri"/>
                </a:rPr>
                <a:t>Impact </a:t>
              </a:r>
              <a:r>
                <a:rPr b="0" i="0" lang="fr-FR" sz="1800" u="none" cap="none" strike="noStrike">
                  <a:solidFill>
                    <a:schemeClr val="lt1"/>
                  </a:solidFill>
                  <a:latin typeface="Calibri"/>
                  <a:ea typeface="Calibri"/>
                  <a:cs typeface="Calibri"/>
                  <a:sym typeface="Calibri"/>
                </a:rPr>
                <a:t>Le niveau d’anglais des élèves augmente</a:t>
              </a:r>
              <a:endParaRPr b="0" i="0" sz="1800" u="none" cap="none" strike="noStrike">
                <a:solidFill>
                  <a:schemeClr val="lt1"/>
                </a:solidFill>
                <a:latin typeface="Calibri"/>
                <a:ea typeface="Calibri"/>
                <a:cs typeface="Calibri"/>
                <a:sym typeface="Calibri"/>
              </a:endParaRPr>
            </a:p>
          </p:txBody>
        </p:sp>
        <p:sp>
          <p:nvSpPr>
            <p:cNvPr id="228" name="Google Shape;228;p20"/>
            <p:cNvSpPr/>
            <p:nvPr/>
          </p:nvSpPr>
          <p:spPr>
            <a:xfrm>
              <a:off x="7581387" y="979294"/>
              <a:ext cx="831092" cy="831092"/>
            </a:xfrm>
            <a:prstGeom prst="downArrow">
              <a:avLst>
                <a:gd fmla="val 55000" name="adj1"/>
                <a:gd fmla="val 45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20"/>
            <p:cNvSpPr txBox="1"/>
            <p:nvPr/>
          </p:nvSpPr>
          <p:spPr>
            <a:xfrm>
              <a:off x="7768383" y="979294"/>
              <a:ext cx="457100" cy="625397"/>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3600"/>
                <a:buFont typeface="Calibri"/>
                <a:buNone/>
              </a:pPr>
              <a:r>
                <a:t/>
              </a:r>
              <a:endParaRPr b="0" i="0" sz="3600" u="none" cap="none" strike="noStrike">
                <a:solidFill>
                  <a:schemeClr val="dk1"/>
                </a:solidFill>
                <a:latin typeface="Calibri"/>
                <a:ea typeface="Calibri"/>
                <a:cs typeface="Calibri"/>
                <a:sym typeface="Calibri"/>
              </a:endParaRPr>
            </a:p>
          </p:txBody>
        </p:sp>
        <p:sp>
          <p:nvSpPr>
            <p:cNvPr id="230" name="Google Shape;230;p20"/>
            <p:cNvSpPr/>
            <p:nvPr/>
          </p:nvSpPr>
          <p:spPr>
            <a:xfrm>
              <a:off x="8285932" y="2490372"/>
              <a:ext cx="831092" cy="831092"/>
            </a:xfrm>
            <a:prstGeom prst="downArrow">
              <a:avLst>
                <a:gd fmla="val 55000" name="adj1"/>
                <a:gd fmla="val 45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20"/>
            <p:cNvSpPr txBox="1"/>
            <p:nvPr/>
          </p:nvSpPr>
          <p:spPr>
            <a:xfrm>
              <a:off x="8472928" y="2490372"/>
              <a:ext cx="457100" cy="625397"/>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3600"/>
                <a:buFont typeface="Calibri"/>
                <a:buNone/>
              </a:pPr>
              <a:r>
                <a:t/>
              </a:r>
              <a:endParaRPr b="0" i="0" sz="3600" u="none" cap="none" strike="noStrike">
                <a:solidFill>
                  <a:schemeClr val="dk1"/>
                </a:solidFill>
                <a:latin typeface="Calibri"/>
                <a:ea typeface="Calibri"/>
                <a:cs typeface="Calibri"/>
                <a:sym typeface="Calibri"/>
              </a:endParaRPr>
            </a:p>
          </p:txBody>
        </p:sp>
        <p:sp>
          <p:nvSpPr>
            <p:cNvPr id="232" name="Google Shape;232;p20"/>
            <p:cNvSpPr/>
            <p:nvPr/>
          </p:nvSpPr>
          <p:spPr>
            <a:xfrm>
              <a:off x="8979961" y="4001450"/>
              <a:ext cx="831092" cy="831092"/>
            </a:xfrm>
            <a:prstGeom prst="downArrow">
              <a:avLst>
                <a:gd fmla="val 55000" name="adj1"/>
                <a:gd fmla="val 45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20"/>
            <p:cNvSpPr txBox="1"/>
            <p:nvPr/>
          </p:nvSpPr>
          <p:spPr>
            <a:xfrm>
              <a:off x="9166957" y="4001450"/>
              <a:ext cx="457100" cy="625397"/>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chemeClr val="dk1"/>
                </a:buClr>
                <a:buSzPts val="3600"/>
                <a:buFont typeface="Calibri"/>
                <a:buNone/>
              </a:pPr>
              <a:r>
                <a:t/>
              </a:r>
              <a:endParaRPr b="0" i="0" sz="3600" u="none" cap="none" strike="noStrike">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fr-FR"/>
              <a:t>Mot de bienvenue	</a:t>
            </a:r>
            <a:endParaRPr/>
          </a:p>
        </p:txBody>
      </p:sp>
      <p:sp>
        <p:nvSpPr>
          <p:cNvPr id="96" name="Google Shape;96;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r-FR"/>
              <a:t>Innov’i</a:t>
            </a:r>
            <a:endParaRPr/>
          </a:p>
        </p:txBody>
      </p:sp>
      <p:pic>
        <p:nvPicPr>
          <p:cNvPr id="97" name="Google Shape;97;p2"/>
          <p:cNvPicPr preferRelativeResize="0"/>
          <p:nvPr/>
        </p:nvPicPr>
        <p:blipFill>
          <a:blip r:embed="rId3">
            <a:alphaModFix/>
          </a:blip>
          <a:stretch>
            <a:fillRect/>
          </a:stretch>
        </p:blipFill>
        <p:spPr>
          <a:xfrm>
            <a:off x="3076575" y="4997988"/>
            <a:ext cx="6038850" cy="16287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f420c3ab89_0_5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360045" lvl="0" marL="360045" rtl="0" algn="l">
              <a:lnSpc>
                <a:spcPct val="100000"/>
              </a:lnSpc>
              <a:spcBef>
                <a:spcPts val="0"/>
              </a:spcBef>
              <a:spcAft>
                <a:spcPts val="0"/>
              </a:spcAft>
              <a:buClr>
                <a:schemeClr val="dk1"/>
              </a:buClr>
              <a:buSzPts val="1100"/>
              <a:buFont typeface="Arial"/>
              <a:buNone/>
            </a:pPr>
            <a:r>
              <a:rPr lang="fr-FR"/>
              <a:t>1.9. Méthodologie (maximum 4 pages)</a:t>
            </a:r>
            <a:endParaRPr/>
          </a:p>
        </p:txBody>
      </p:sp>
      <p:sp>
        <p:nvSpPr>
          <p:cNvPr id="239" name="Google Shape;239;gf420c3ab89_0_54"/>
          <p:cNvSpPr txBox="1"/>
          <p:nvPr>
            <p:ph idx="1" type="body"/>
          </p:nvPr>
        </p:nvSpPr>
        <p:spPr>
          <a:xfrm>
            <a:off x="838200" y="1865375"/>
            <a:ext cx="10515600" cy="4351200"/>
          </a:xfrm>
          <a:prstGeom prst="rect">
            <a:avLst/>
          </a:prstGeom>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688"/>
              <a:buFont typeface="Arial"/>
              <a:buNone/>
            </a:pPr>
            <a:r>
              <a:rPr i="1" lang="fr-FR" sz="1500"/>
              <a:t>Décrire en détail :</a:t>
            </a:r>
            <a:endParaRPr i="1" sz="1500"/>
          </a:p>
          <a:p>
            <a:pPr indent="0" lvl="0" marL="0" rtl="0" algn="l">
              <a:lnSpc>
                <a:spcPct val="80000"/>
              </a:lnSpc>
              <a:spcBef>
                <a:spcPts val="0"/>
              </a:spcBef>
              <a:spcAft>
                <a:spcPts val="0"/>
              </a:spcAft>
              <a:buClr>
                <a:schemeClr val="dk1"/>
              </a:buClr>
              <a:buSzPts val="688"/>
              <a:buFont typeface="Arial"/>
              <a:buNone/>
            </a:pPr>
            <a:r>
              <a:t/>
            </a:r>
            <a:endParaRPr i="1" sz="1500"/>
          </a:p>
          <a:p>
            <a:pPr indent="0" lvl="0" marL="0" rtl="0" algn="just">
              <a:lnSpc>
                <a:spcPct val="80000"/>
              </a:lnSpc>
              <a:spcBef>
                <a:spcPts val="0"/>
              </a:spcBef>
              <a:spcAft>
                <a:spcPts val="0"/>
              </a:spcAft>
              <a:buSzPts val="688"/>
              <a:buNone/>
            </a:pPr>
            <a:r>
              <a:rPr i="1" lang="fr-FR" sz="1500"/>
              <a:t>- la </a:t>
            </a:r>
            <a:r>
              <a:rPr i="1" lang="fr-FR" sz="1500">
                <a:highlight>
                  <a:srgbClr val="FFFF00"/>
                </a:highlight>
              </a:rPr>
              <a:t>méthode de mise en œuvre</a:t>
            </a:r>
            <a:r>
              <a:rPr i="1" lang="fr-FR" sz="1500"/>
              <a:t> et les raisons motivant le choix de la méthodologie proposée ; </a:t>
            </a:r>
            <a:endParaRPr i="1" sz="1500"/>
          </a:p>
          <a:p>
            <a:pPr indent="-323850" lvl="0" marL="457200" rtl="0" algn="l">
              <a:lnSpc>
                <a:spcPct val="60000"/>
              </a:lnSpc>
              <a:spcBef>
                <a:spcPts val="1000"/>
              </a:spcBef>
              <a:spcAft>
                <a:spcPts val="0"/>
              </a:spcAft>
              <a:buSzPts val="1500"/>
              <a:buChar char="•"/>
            </a:pPr>
            <a:r>
              <a:rPr lang="fr-FR" sz="1500">
                <a:highlight>
                  <a:srgbClr val="FFFF00"/>
                </a:highlight>
              </a:rPr>
              <a:t>Méthode:  </a:t>
            </a:r>
            <a:r>
              <a:rPr lang="fr-FR" sz="1500"/>
              <a:t>marche à suivre pour atteindre des objectifs</a:t>
            </a:r>
            <a:endParaRPr sz="1500"/>
          </a:p>
          <a:p>
            <a:pPr indent="-323850" lvl="0" marL="457200" rtl="0" algn="l">
              <a:lnSpc>
                <a:spcPct val="60000"/>
              </a:lnSpc>
              <a:spcBef>
                <a:spcPts val="0"/>
              </a:spcBef>
              <a:spcAft>
                <a:spcPts val="0"/>
              </a:spcAft>
              <a:buSzPts val="1500"/>
              <a:buChar char="•"/>
            </a:pPr>
            <a:r>
              <a:rPr lang="fr-FR" sz="1500">
                <a:highlight>
                  <a:srgbClr val="FFFF00"/>
                </a:highlight>
              </a:rPr>
              <a:t>Mise en œuvre: </a:t>
            </a:r>
            <a:r>
              <a:rPr lang="fr-FR" sz="1500"/>
              <a:t>Passer des idées aux réalisations concrètes (appliquer)</a:t>
            </a:r>
            <a:endParaRPr sz="1500"/>
          </a:p>
          <a:p>
            <a:pPr indent="-323850" lvl="0" marL="457200" rtl="0" algn="l">
              <a:lnSpc>
                <a:spcPct val="60000"/>
              </a:lnSpc>
              <a:spcBef>
                <a:spcPts val="0"/>
              </a:spcBef>
              <a:spcAft>
                <a:spcPts val="0"/>
              </a:spcAft>
              <a:buSzPts val="1500"/>
              <a:buChar char="•"/>
            </a:pPr>
            <a:r>
              <a:rPr lang="fr-FR" sz="1500"/>
              <a:t>Exemples de choix méthodologiques de mise en œuvre: “tout digital”, "décentralisation de la prise de décision”, “approche par les écosystèmes", …</a:t>
            </a:r>
            <a:endParaRPr sz="1500"/>
          </a:p>
          <a:p>
            <a:pPr indent="0" lvl="0" marL="0" rtl="0" algn="l">
              <a:lnSpc>
                <a:spcPct val="60000"/>
              </a:lnSpc>
              <a:spcBef>
                <a:spcPts val="1000"/>
              </a:spcBef>
              <a:spcAft>
                <a:spcPts val="0"/>
              </a:spcAft>
              <a:buClr>
                <a:schemeClr val="dk1"/>
              </a:buClr>
              <a:buSzPts val="688"/>
              <a:buFont typeface="Arial"/>
              <a:buNone/>
            </a:pPr>
            <a:r>
              <a:t/>
            </a:r>
            <a:endParaRPr sz="1500"/>
          </a:p>
          <a:p>
            <a:pPr indent="0" lvl="0" marL="0" rtl="0" algn="just">
              <a:lnSpc>
                <a:spcPct val="80000"/>
              </a:lnSpc>
              <a:spcBef>
                <a:spcPts val="0"/>
              </a:spcBef>
              <a:spcAft>
                <a:spcPts val="0"/>
              </a:spcAft>
              <a:buClr>
                <a:schemeClr val="dk1"/>
              </a:buClr>
              <a:buSzPts val="688"/>
              <a:buFont typeface="Arial"/>
              <a:buNone/>
            </a:pPr>
            <a:r>
              <a:rPr i="1" lang="fr-FR" sz="1500"/>
              <a:t>- si l’action </a:t>
            </a:r>
            <a:r>
              <a:rPr i="1" lang="fr-FR" sz="1500">
                <a:highlight>
                  <a:srgbClr val="FFFF00"/>
                </a:highlight>
              </a:rPr>
              <a:t>prolonge une action existante</a:t>
            </a:r>
            <a:r>
              <a:rPr i="1" lang="fr-FR" sz="1500"/>
              <a:t>, expliquer de quelle manière elle </a:t>
            </a:r>
            <a:r>
              <a:rPr i="1" lang="fr-FR" sz="1500">
                <a:highlight>
                  <a:srgbClr val="FFFF00"/>
                </a:highlight>
              </a:rPr>
              <a:t>repose sur les résultats</a:t>
            </a:r>
            <a:r>
              <a:rPr i="1" lang="fr-FR" sz="1500"/>
              <a:t> de cette action. Donner les </a:t>
            </a:r>
            <a:r>
              <a:rPr i="1" lang="fr-FR" sz="1500">
                <a:highlight>
                  <a:srgbClr val="FFFF00"/>
                </a:highlight>
              </a:rPr>
              <a:t>principales conclusions et recommandations des évaluations</a:t>
            </a:r>
            <a:r>
              <a:rPr i="1" lang="fr-FR" sz="1500"/>
              <a:t> qui auraient été effectuées;</a:t>
            </a:r>
            <a:endParaRPr i="1" sz="1500"/>
          </a:p>
          <a:p>
            <a:pPr indent="0" lvl="0" marL="0" rtl="0" algn="just">
              <a:lnSpc>
                <a:spcPct val="80000"/>
              </a:lnSpc>
              <a:spcBef>
                <a:spcPts val="0"/>
              </a:spcBef>
              <a:spcAft>
                <a:spcPts val="0"/>
              </a:spcAft>
              <a:buSzPts val="688"/>
              <a:buNone/>
            </a:pPr>
            <a:r>
              <a:rPr i="1" lang="fr-FR" sz="1500"/>
              <a:t> - si l’action s’inscrit dans le cadre </a:t>
            </a:r>
            <a:r>
              <a:rPr i="1" lang="fr-FR" sz="1500">
                <a:highlight>
                  <a:srgbClr val="FFFF00"/>
                </a:highlight>
              </a:rPr>
              <a:t>d’un programme plus vaste</a:t>
            </a:r>
            <a:r>
              <a:rPr i="1" lang="fr-FR" sz="1500"/>
              <a:t>, veuillez décrire comment l’action s’insère dans ce programme ou dans un éventuel projet planifié ou comment la coordination est assurée. Veuillez exposer les s</a:t>
            </a:r>
            <a:r>
              <a:rPr i="1" lang="fr-FR" sz="1500">
                <a:highlight>
                  <a:srgbClr val="FFFF00"/>
                </a:highlight>
              </a:rPr>
              <a:t>ynergies potentielles avec d’autres initiatives, notamment d’Expertise France ;</a:t>
            </a:r>
            <a:endParaRPr sz="1750">
              <a:highlight>
                <a:srgbClr val="FFFF00"/>
              </a:highlight>
            </a:endParaRPr>
          </a:p>
        </p:txBody>
      </p:sp>
      <p:pic>
        <p:nvPicPr>
          <p:cNvPr id="240" name="Google Shape;240;gf420c3ab89_0_5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gf420c3ab89_0_5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360045" lvl="0" marL="360045" rtl="0" algn="l">
              <a:lnSpc>
                <a:spcPct val="100000"/>
              </a:lnSpc>
              <a:spcBef>
                <a:spcPts val="0"/>
              </a:spcBef>
              <a:spcAft>
                <a:spcPts val="0"/>
              </a:spcAft>
              <a:buNone/>
            </a:pPr>
            <a:r>
              <a:rPr lang="fr-FR"/>
              <a:t>1.9. Méthodologie (maximum 4 pages)</a:t>
            </a:r>
            <a:endParaRPr/>
          </a:p>
        </p:txBody>
      </p:sp>
      <p:sp>
        <p:nvSpPr>
          <p:cNvPr id="246" name="Google Shape;246;gf420c3ab89_0_59"/>
          <p:cNvSpPr txBox="1"/>
          <p:nvPr>
            <p:ph idx="1" type="body"/>
          </p:nvPr>
        </p:nvSpPr>
        <p:spPr>
          <a:xfrm>
            <a:off x="838200" y="1865375"/>
            <a:ext cx="10515600" cy="4351200"/>
          </a:xfrm>
          <a:prstGeom prst="rect">
            <a:avLst/>
          </a:prstGeom>
        </p:spPr>
        <p:txBody>
          <a:bodyPr anchorCtr="0" anchor="t" bIns="45700" lIns="91425" spcFirstLastPara="1" rIns="91425" wrap="square" tIns="45700">
            <a:noAutofit/>
          </a:bodyPr>
          <a:lstStyle/>
          <a:p>
            <a:pPr indent="0" lvl="0" marL="0" rtl="0" algn="l">
              <a:lnSpc>
                <a:spcPct val="80000"/>
              </a:lnSpc>
              <a:spcBef>
                <a:spcPts val="0"/>
              </a:spcBef>
              <a:spcAft>
                <a:spcPts val="0"/>
              </a:spcAft>
              <a:buSzPts val="688"/>
              <a:buNone/>
            </a:pPr>
            <a:r>
              <a:rPr i="1" lang="fr-FR" sz="1500"/>
              <a:t>Décrire en détail :</a:t>
            </a:r>
            <a:endParaRPr i="1" sz="1500"/>
          </a:p>
          <a:p>
            <a:pPr indent="0" lvl="0" marL="0" rtl="0" algn="l">
              <a:lnSpc>
                <a:spcPct val="80000"/>
              </a:lnSpc>
              <a:spcBef>
                <a:spcPts val="0"/>
              </a:spcBef>
              <a:spcAft>
                <a:spcPts val="0"/>
              </a:spcAft>
              <a:buSzPts val="688"/>
              <a:buNone/>
            </a:pPr>
            <a:r>
              <a:t/>
            </a:r>
            <a:endParaRPr i="1" sz="1500"/>
          </a:p>
          <a:p>
            <a:pPr indent="0" lvl="0" marL="0" rtl="0" algn="just">
              <a:lnSpc>
                <a:spcPct val="80000"/>
              </a:lnSpc>
              <a:spcBef>
                <a:spcPts val="0"/>
              </a:spcBef>
              <a:spcAft>
                <a:spcPts val="0"/>
              </a:spcAft>
              <a:buSzPts val="688"/>
              <a:buNone/>
            </a:pPr>
            <a:r>
              <a:rPr i="1" lang="fr-FR" sz="1500"/>
              <a:t>- les procédures de suivi et d’évaluation interne et/ou externe ; </a:t>
            </a:r>
            <a:endParaRPr i="1" sz="1500"/>
          </a:p>
          <a:p>
            <a:pPr indent="-323850" lvl="0" marL="457200" rtl="0" algn="l">
              <a:lnSpc>
                <a:spcPct val="70000"/>
              </a:lnSpc>
              <a:spcBef>
                <a:spcPts val="1000"/>
              </a:spcBef>
              <a:spcAft>
                <a:spcPts val="0"/>
              </a:spcAft>
              <a:buSzPts val="1500"/>
              <a:buChar char="•"/>
            </a:pPr>
            <a:r>
              <a:rPr lang="fr-FR" sz="1500"/>
              <a:t>« dialogue entre les différents acteurs au sujet du développement et des progrès d'un projet »  </a:t>
            </a:r>
            <a:endParaRPr sz="1500"/>
          </a:p>
          <a:p>
            <a:pPr indent="-323850" lvl="0" marL="457200" rtl="0" algn="l">
              <a:lnSpc>
                <a:spcPct val="70000"/>
              </a:lnSpc>
              <a:spcBef>
                <a:spcPts val="0"/>
              </a:spcBef>
              <a:spcAft>
                <a:spcPts val="0"/>
              </a:spcAft>
              <a:buSzPts val="1500"/>
              <a:buChar char="•"/>
            </a:pPr>
            <a:r>
              <a:rPr lang="fr-FR" sz="1500">
                <a:highlight>
                  <a:srgbClr val="FFFF00"/>
                </a:highlight>
              </a:rPr>
              <a:t>Suivi</a:t>
            </a:r>
            <a:r>
              <a:rPr lang="fr-FR" sz="1500"/>
              <a:t>: Continu/régulier par l’équipe. Les informations générées sont necessaires pour l’évaluation. Porte plutot sur les activités, sur la qualité et sur les outputs. (collecte, analyse, utilisation d’information sur les indicateurs) VS</a:t>
            </a:r>
            <a:endParaRPr sz="1500"/>
          </a:p>
          <a:p>
            <a:pPr indent="-323850" lvl="0" marL="457200" rtl="0" algn="l">
              <a:lnSpc>
                <a:spcPct val="70000"/>
              </a:lnSpc>
              <a:spcBef>
                <a:spcPts val="0"/>
              </a:spcBef>
              <a:spcAft>
                <a:spcPts val="0"/>
              </a:spcAft>
              <a:buSzPts val="1500"/>
              <a:buChar char="•"/>
            </a:pPr>
            <a:r>
              <a:rPr lang="fr-FR" sz="1500">
                <a:highlight>
                  <a:srgbClr val="FFFF00"/>
                </a:highlight>
              </a:rPr>
              <a:t>Evaluation : </a:t>
            </a:r>
            <a:r>
              <a:rPr lang="fr-FR" sz="1500"/>
              <a:t>Occasionnel (fin d’une phase ou du projet). Ecarts entre une situation initiale et une situation finale, entre les objectifs de départ et les résultats. Porte plutôt sur les résultats et l’impact. Peut analyser l’efficacité, l’efficience, la pertinence….</a:t>
            </a:r>
            <a:endParaRPr sz="1500"/>
          </a:p>
          <a:p>
            <a:pPr indent="-323850" lvl="0" marL="457200" rtl="0" algn="l">
              <a:lnSpc>
                <a:spcPct val="70000"/>
              </a:lnSpc>
              <a:spcBef>
                <a:spcPts val="0"/>
              </a:spcBef>
              <a:spcAft>
                <a:spcPts val="0"/>
              </a:spcAft>
              <a:buSzPts val="1500"/>
              <a:buChar char="•"/>
            </a:pPr>
            <a:r>
              <a:rPr lang="fr-FR" sz="1500">
                <a:highlight>
                  <a:srgbClr val="FFFF00"/>
                </a:highlight>
              </a:rPr>
              <a:t>interne</a:t>
            </a:r>
            <a:r>
              <a:rPr lang="fr-FR" sz="1500"/>
              <a:t>: l’équipe (non objectif)</a:t>
            </a:r>
            <a:endParaRPr sz="1500"/>
          </a:p>
          <a:p>
            <a:pPr indent="-323850" lvl="0" marL="457200" rtl="0" algn="l">
              <a:lnSpc>
                <a:spcPct val="70000"/>
              </a:lnSpc>
              <a:spcBef>
                <a:spcPts val="0"/>
              </a:spcBef>
              <a:spcAft>
                <a:spcPts val="0"/>
              </a:spcAft>
              <a:buSzPts val="1500"/>
              <a:buChar char="•"/>
            </a:pPr>
            <a:r>
              <a:rPr lang="fr-FR" sz="1500">
                <a:highlight>
                  <a:srgbClr val="FFFF00"/>
                </a:highlight>
              </a:rPr>
              <a:t>externe</a:t>
            </a:r>
            <a:r>
              <a:rPr lang="fr-FR" sz="1500"/>
              <a:t>: par une partie prenante externe (objectif)</a:t>
            </a:r>
            <a:endParaRPr sz="1500"/>
          </a:p>
          <a:p>
            <a:pPr indent="0" lvl="0" marL="0" rtl="0" algn="just">
              <a:lnSpc>
                <a:spcPct val="80000"/>
              </a:lnSpc>
              <a:spcBef>
                <a:spcPts val="0"/>
              </a:spcBef>
              <a:spcAft>
                <a:spcPts val="0"/>
              </a:spcAft>
              <a:buSzPts val="688"/>
              <a:buNone/>
            </a:pPr>
            <a:r>
              <a:t/>
            </a:r>
            <a:endParaRPr i="1" sz="1500"/>
          </a:p>
          <a:p>
            <a:pPr indent="0" lvl="0" marL="0" rtl="0" algn="just">
              <a:lnSpc>
                <a:spcPct val="80000"/>
              </a:lnSpc>
              <a:spcBef>
                <a:spcPts val="0"/>
              </a:spcBef>
              <a:spcAft>
                <a:spcPts val="0"/>
              </a:spcAft>
              <a:buSzPts val="688"/>
              <a:buNone/>
            </a:pPr>
            <a:r>
              <a:rPr i="1" lang="fr-FR" sz="1500"/>
              <a:t>- la description de la participation et du rôle des différents </a:t>
            </a:r>
            <a:r>
              <a:rPr i="1" lang="fr-FR" sz="1500">
                <a:highlight>
                  <a:srgbClr val="FFFF00"/>
                </a:highlight>
              </a:rPr>
              <a:t>acteurs et parties prenantes</a:t>
            </a:r>
            <a:r>
              <a:rPr i="1" lang="fr-FR" sz="1500"/>
              <a:t> (partenaire(s) local(aux), groupes cibles, autorités locales, etc.) dans l’action et les raisons pour lesquelles ces rôles leurs ont été assignés ; </a:t>
            </a:r>
            <a:endParaRPr i="1" sz="1500"/>
          </a:p>
          <a:p>
            <a:pPr indent="-323850" lvl="0" marL="457200" rtl="0" algn="l">
              <a:lnSpc>
                <a:spcPct val="60000"/>
              </a:lnSpc>
              <a:spcBef>
                <a:spcPts val="1000"/>
              </a:spcBef>
              <a:spcAft>
                <a:spcPts val="0"/>
              </a:spcAft>
              <a:buSzPts val="1500"/>
              <a:buChar char="•"/>
            </a:pPr>
            <a:r>
              <a:rPr lang="fr-FR" sz="1500">
                <a:highlight>
                  <a:srgbClr val="FFFF00"/>
                </a:highlight>
              </a:rPr>
              <a:t>Partie Prenante</a:t>
            </a:r>
            <a:r>
              <a:rPr lang="fr-FR" sz="1500"/>
              <a:t>: “Les personnes, les groupes ou les organisations susceptibles d'affecter le projet ou d'être affectés par celui-ci… ». </a:t>
            </a:r>
            <a:endParaRPr sz="1500"/>
          </a:p>
          <a:p>
            <a:pPr indent="-323850" lvl="0" marL="457200" rtl="0" algn="l">
              <a:lnSpc>
                <a:spcPct val="80000"/>
              </a:lnSpc>
              <a:spcBef>
                <a:spcPts val="0"/>
              </a:spcBef>
              <a:spcAft>
                <a:spcPts val="0"/>
              </a:spcAft>
              <a:buSzPts val="1500"/>
              <a:buChar char="•"/>
            </a:pPr>
            <a:r>
              <a:rPr lang="fr-FR" sz="1500"/>
              <a:t>C</a:t>
            </a:r>
            <a:r>
              <a:rPr lang="fr-FR" sz="1500"/>
              <a:t>onsultations </a:t>
            </a:r>
            <a:endParaRPr sz="1500"/>
          </a:p>
          <a:p>
            <a:pPr indent="-323850" lvl="0" marL="457200" rtl="0" algn="l">
              <a:lnSpc>
                <a:spcPct val="60000"/>
              </a:lnSpc>
              <a:spcBef>
                <a:spcPts val="0"/>
              </a:spcBef>
              <a:spcAft>
                <a:spcPts val="0"/>
              </a:spcAft>
              <a:buSzPts val="1500"/>
              <a:buChar char="•"/>
            </a:pPr>
            <a:r>
              <a:rPr lang="fr-FR" sz="1500"/>
              <a:t>Penser en écosysteme. Lister et hiérarchiser les acteurs. Qui fait quoi? Qui a quelle relation avec qui? Etc.</a:t>
            </a:r>
            <a:endParaRPr sz="1500"/>
          </a:p>
          <a:p>
            <a:pPr indent="0" lvl="0" marL="0" rtl="0" algn="just">
              <a:lnSpc>
                <a:spcPct val="80000"/>
              </a:lnSpc>
              <a:spcBef>
                <a:spcPts val="0"/>
              </a:spcBef>
              <a:spcAft>
                <a:spcPts val="0"/>
              </a:spcAft>
              <a:buSzPts val="688"/>
              <a:buNone/>
            </a:pPr>
            <a:r>
              <a:t/>
            </a:r>
            <a:endParaRPr sz="1500"/>
          </a:p>
          <a:p>
            <a:pPr indent="0" lvl="0" marL="0" rtl="0" algn="just">
              <a:lnSpc>
                <a:spcPct val="80000"/>
              </a:lnSpc>
              <a:spcBef>
                <a:spcPts val="0"/>
              </a:spcBef>
              <a:spcAft>
                <a:spcPts val="0"/>
              </a:spcAft>
              <a:buSzPts val="688"/>
              <a:buNone/>
            </a:pPr>
            <a:r>
              <a:rPr i="1" lang="fr-FR" sz="1500"/>
              <a:t>- la </a:t>
            </a:r>
            <a:r>
              <a:rPr i="1" lang="fr-FR" sz="1500">
                <a:highlight>
                  <a:srgbClr val="FFFF00"/>
                </a:highlight>
              </a:rPr>
              <a:t>structure organisationnelle et l'équipe</a:t>
            </a:r>
            <a:r>
              <a:rPr i="1" lang="fr-FR" sz="1500"/>
              <a:t> proposée pour la mise en œuvre de l'action ; </a:t>
            </a:r>
            <a:endParaRPr i="1" sz="1500"/>
          </a:p>
          <a:p>
            <a:pPr indent="0" lvl="0" marL="0" rtl="0" algn="l">
              <a:lnSpc>
                <a:spcPct val="70000"/>
              </a:lnSpc>
              <a:spcBef>
                <a:spcPts val="1000"/>
              </a:spcBef>
              <a:spcAft>
                <a:spcPts val="0"/>
              </a:spcAft>
              <a:buSzPts val="688"/>
              <a:buNone/>
            </a:pPr>
            <a:r>
              <a:rPr i="1" lang="fr-FR" sz="1500">
                <a:highlight>
                  <a:srgbClr val="FFFF00"/>
                </a:highlight>
              </a:rPr>
              <a:t>Structure organisationnelle/équipe: </a:t>
            </a:r>
            <a:r>
              <a:rPr lang="fr-FR" sz="1500"/>
              <a:t>Qui va mettre en œuvre le projet et comment ces personnes vont-elles collaborer (hiérarchie, coordination…) ?</a:t>
            </a:r>
            <a:endParaRPr i="1" sz="1500"/>
          </a:p>
          <a:p>
            <a:pPr indent="0" lvl="0" marL="0" rtl="0" algn="just">
              <a:lnSpc>
                <a:spcPct val="80000"/>
              </a:lnSpc>
              <a:spcBef>
                <a:spcPts val="0"/>
              </a:spcBef>
              <a:spcAft>
                <a:spcPts val="0"/>
              </a:spcAft>
              <a:buSzPts val="688"/>
              <a:buNone/>
            </a:pPr>
            <a:r>
              <a:rPr i="1" lang="fr-FR" sz="1500"/>
              <a:t>- principaux moyens proposés pour la mise en œuvre de l’action.</a:t>
            </a:r>
            <a:endParaRPr i="1" sz="1500"/>
          </a:p>
          <a:p>
            <a:pPr indent="0" lvl="0" marL="0" rtl="0" algn="l">
              <a:lnSpc>
                <a:spcPct val="70000"/>
              </a:lnSpc>
              <a:spcBef>
                <a:spcPts val="1000"/>
              </a:spcBef>
              <a:spcAft>
                <a:spcPts val="0"/>
              </a:spcAft>
              <a:buSzPts val="688"/>
              <a:buNone/>
            </a:pPr>
            <a:r>
              <a:t/>
            </a:r>
            <a:endParaRPr sz="15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f420c3ab89_0_64"/>
          <p:cNvSpPr txBox="1"/>
          <p:nvPr>
            <p:ph type="title"/>
          </p:nvPr>
        </p:nvSpPr>
        <p:spPr>
          <a:xfrm>
            <a:off x="838200" y="365125"/>
            <a:ext cx="10515600" cy="1325700"/>
          </a:xfrm>
          <a:prstGeom prst="rect">
            <a:avLst/>
          </a:prstGeom>
        </p:spPr>
        <p:txBody>
          <a:bodyPr anchorCtr="0" anchor="ctr" bIns="45700" lIns="91425" spcFirstLastPara="1" rIns="91425" wrap="square" tIns="45700">
            <a:normAutofit fontScale="90000"/>
          </a:bodyPr>
          <a:lstStyle/>
          <a:p>
            <a:pPr indent="-360045" lvl="0" marL="360045" rtl="0" algn="l">
              <a:lnSpc>
                <a:spcPct val="100000"/>
              </a:lnSpc>
              <a:spcBef>
                <a:spcPts val="0"/>
              </a:spcBef>
              <a:spcAft>
                <a:spcPts val="0"/>
              </a:spcAft>
              <a:buNone/>
            </a:pPr>
            <a:r>
              <a:rPr lang="fr-FR"/>
              <a:t>1.10. Durée et plan d'action pour la mise en œuvre de l'action</a:t>
            </a:r>
            <a:endParaRPr/>
          </a:p>
        </p:txBody>
      </p:sp>
      <p:sp>
        <p:nvSpPr>
          <p:cNvPr id="252" name="Google Shape;252;gf420c3ab89_0_64"/>
          <p:cNvSpPr txBox="1"/>
          <p:nvPr>
            <p:ph idx="1" type="body"/>
          </p:nvPr>
        </p:nvSpPr>
        <p:spPr>
          <a:xfrm>
            <a:off x="838200" y="1865375"/>
            <a:ext cx="10515600" cy="4351200"/>
          </a:xfrm>
          <a:prstGeom prst="rect">
            <a:avLst/>
          </a:prstGeom>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1100"/>
              <a:buFont typeface="Arial"/>
              <a:buNone/>
            </a:pPr>
            <a:r>
              <a:rPr i="1" lang="fr-FR" sz="1500"/>
              <a:t>La durée de l’action sera de &lt;X&gt; mois.</a:t>
            </a:r>
            <a:endParaRPr i="1" sz="1500"/>
          </a:p>
          <a:p>
            <a:pPr indent="0" lvl="0" marL="0" rtl="0" algn="just">
              <a:lnSpc>
                <a:spcPct val="100000"/>
              </a:lnSpc>
              <a:spcBef>
                <a:spcPts val="0"/>
              </a:spcBef>
              <a:spcAft>
                <a:spcPts val="0"/>
              </a:spcAft>
              <a:buClr>
                <a:schemeClr val="dk1"/>
              </a:buClr>
              <a:buSzPts val="1100"/>
              <a:buFont typeface="Arial"/>
              <a:buNone/>
            </a:pPr>
            <a:r>
              <a:t/>
            </a:r>
            <a:endParaRPr i="1" sz="1500"/>
          </a:p>
          <a:p>
            <a:pPr indent="0" lvl="0" marL="0" rtl="0" algn="just">
              <a:lnSpc>
                <a:spcPct val="100000"/>
              </a:lnSpc>
              <a:spcBef>
                <a:spcPts val="0"/>
              </a:spcBef>
              <a:spcAft>
                <a:spcPts val="0"/>
              </a:spcAft>
              <a:buClr>
                <a:schemeClr val="dk1"/>
              </a:buClr>
              <a:buSzPts val="1100"/>
              <a:buFont typeface="Arial"/>
              <a:buNone/>
            </a:pPr>
            <a:r>
              <a:rPr i="1" lang="fr-FR" sz="1500"/>
              <a:t>Les demandeurs ne doivent pas indiquer une date spécifique de début pour la mise en œuvre de l'action mais simplement indiquer « mois 1 », « mois 2 », etc. </a:t>
            </a:r>
            <a:endParaRPr i="1" sz="1500"/>
          </a:p>
          <a:p>
            <a:pPr indent="0" lvl="0" marL="0" rtl="0" algn="just">
              <a:lnSpc>
                <a:spcPct val="100000"/>
              </a:lnSpc>
              <a:spcBef>
                <a:spcPts val="0"/>
              </a:spcBef>
              <a:spcAft>
                <a:spcPts val="0"/>
              </a:spcAft>
              <a:buClr>
                <a:schemeClr val="dk1"/>
              </a:buClr>
              <a:buSzPts val="1100"/>
              <a:buFont typeface="Arial"/>
              <a:buNone/>
            </a:pPr>
            <a:r>
              <a:rPr i="1" lang="fr-FR" sz="1500"/>
              <a:t>Tout mois (ou période intermédiaire) sans activités doit être inclus dans le plan d’action et être inclus dans le calcul de la durée totale estimée de l’action.</a:t>
            </a:r>
            <a:endParaRPr i="1" sz="1500"/>
          </a:p>
          <a:p>
            <a:pPr indent="0" lvl="0" marL="0" rtl="0" algn="l">
              <a:lnSpc>
                <a:spcPct val="70000"/>
              </a:lnSpc>
              <a:spcBef>
                <a:spcPts val="1000"/>
              </a:spcBef>
              <a:spcAft>
                <a:spcPts val="0"/>
              </a:spcAft>
              <a:buSzPts val="688"/>
              <a:buNone/>
            </a:pPr>
            <a:r>
              <a:t/>
            </a:r>
            <a:endParaRPr sz="1500"/>
          </a:p>
        </p:txBody>
      </p:sp>
      <p:pic>
        <p:nvPicPr>
          <p:cNvPr id="253" name="Google Shape;253;gf420c3ab89_0_6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f420c3ab89_0_6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360045" lvl="0" marL="360045" rtl="0" algn="l">
              <a:lnSpc>
                <a:spcPct val="100000"/>
              </a:lnSpc>
              <a:spcBef>
                <a:spcPts val="0"/>
              </a:spcBef>
              <a:spcAft>
                <a:spcPts val="0"/>
              </a:spcAft>
              <a:buNone/>
            </a:pPr>
            <a:r>
              <a:rPr lang="fr-FR"/>
              <a:t>1.11. Bénéficiaires (maximum 1,5 page)</a:t>
            </a:r>
            <a:endParaRPr sz="1500"/>
          </a:p>
        </p:txBody>
      </p:sp>
      <p:sp>
        <p:nvSpPr>
          <p:cNvPr id="259" name="Google Shape;259;gf420c3ab89_0_69"/>
          <p:cNvSpPr txBox="1"/>
          <p:nvPr>
            <p:ph idx="1" type="body"/>
          </p:nvPr>
        </p:nvSpPr>
        <p:spPr>
          <a:xfrm>
            <a:off x="838200" y="1865375"/>
            <a:ext cx="10515600" cy="4351200"/>
          </a:xfrm>
          <a:prstGeom prst="rect">
            <a:avLst/>
          </a:prstGeom>
        </p:spPr>
        <p:txBody>
          <a:bodyPr anchorCtr="0" anchor="t" bIns="45700" lIns="91425" spcFirstLastPara="1" rIns="91425" wrap="square" tIns="45700">
            <a:noAutofit/>
          </a:bodyPr>
          <a:lstStyle/>
          <a:p>
            <a:pPr indent="0" lvl="0" marL="0" rtl="0" algn="just">
              <a:lnSpc>
                <a:spcPct val="100000"/>
              </a:lnSpc>
              <a:spcBef>
                <a:spcPts val="300"/>
              </a:spcBef>
              <a:spcAft>
                <a:spcPts val="0"/>
              </a:spcAft>
              <a:buClr>
                <a:schemeClr val="dk1"/>
              </a:buClr>
              <a:buSzPts val="1100"/>
              <a:buFont typeface="Arial"/>
              <a:buNone/>
            </a:pPr>
            <a:r>
              <a:rPr b="1" lang="fr-FR" sz="1500"/>
              <a:t>Bénéficiaires directs</a:t>
            </a:r>
            <a:endParaRPr b="1" sz="1500"/>
          </a:p>
          <a:p>
            <a:pPr indent="0" lvl="0" marL="0" rtl="0" algn="just">
              <a:lnSpc>
                <a:spcPct val="100000"/>
              </a:lnSpc>
              <a:spcBef>
                <a:spcPts val="600"/>
              </a:spcBef>
              <a:spcAft>
                <a:spcPts val="0"/>
              </a:spcAft>
              <a:buClr>
                <a:schemeClr val="dk1"/>
              </a:buClr>
              <a:buSzPts val="1100"/>
              <a:buFont typeface="Arial"/>
              <a:buNone/>
            </a:pPr>
            <a:r>
              <a:rPr i="1" lang="fr-FR" sz="1500"/>
              <a:t>Identifier les </a:t>
            </a:r>
            <a:r>
              <a:rPr i="1" lang="fr-FR" sz="1500">
                <a:highlight>
                  <a:srgbClr val="FFFF00"/>
                </a:highlight>
              </a:rPr>
              <a:t>organisations, personnes et/ou groupes de personnes qui bénéficieront directement des activités du projet et </a:t>
            </a:r>
            <a:r>
              <a:rPr b="1" i="1" lang="fr-FR" sz="1500">
                <a:highlight>
                  <a:srgbClr val="FFFF00"/>
                </a:highlight>
              </a:rPr>
              <a:t>justifier leur sélection</a:t>
            </a:r>
            <a:r>
              <a:rPr i="1" lang="fr-FR" sz="1500">
                <a:highlight>
                  <a:srgbClr val="FFFF00"/>
                </a:highlight>
              </a:rPr>
              <a:t>.</a:t>
            </a:r>
            <a:r>
              <a:rPr i="1" lang="fr-FR" sz="1500"/>
              <a:t> Indiquer leur nature, leur nombre, leur sexe, leur âge, la population clé concernée et la méthode de calcul des cibles. Indiquer leur implication dans la construction de ce projet et expliquer succinctement comment les bénéficiaires directs participent activement au projet.</a:t>
            </a:r>
            <a:endParaRPr i="1" sz="1500"/>
          </a:p>
          <a:p>
            <a:pPr indent="0" lvl="0" marL="0" rtl="0" algn="just">
              <a:lnSpc>
                <a:spcPct val="100000"/>
              </a:lnSpc>
              <a:spcBef>
                <a:spcPts val="600"/>
              </a:spcBef>
              <a:spcAft>
                <a:spcPts val="0"/>
              </a:spcAft>
              <a:buClr>
                <a:schemeClr val="dk1"/>
              </a:buClr>
              <a:buSzPts val="1100"/>
              <a:buFont typeface="Arial"/>
              <a:buNone/>
            </a:pPr>
            <a:r>
              <a:rPr b="1" lang="fr-FR" sz="1500"/>
              <a:t>Bénéficiaires indirects</a:t>
            </a:r>
            <a:endParaRPr b="1" sz="1500"/>
          </a:p>
          <a:p>
            <a:pPr indent="0" lvl="0" marL="0" rtl="0" algn="just">
              <a:lnSpc>
                <a:spcPct val="100000"/>
              </a:lnSpc>
              <a:spcBef>
                <a:spcPts val="600"/>
              </a:spcBef>
              <a:spcAft>
                <a:spcPts val="0"/>
              </a:spcAft>
              <a:buClr>
                <a:schemeClr val="dk1"/>
              </a:buClr>
              <a:buSzPts val="1100"/>
              <a:buFont typeface="Arial"/>
              <a:buNone/>
            </a:pPr>
            <a:r>
              <a:rPr i="1" lang="fr-FR" sz="1500"/>
              <a:t>Identifier les </a:t>
            </a:r>
            <a:r>
              <a:rPr i="1" lang="fr-FR" sz="1500">
                <a:highlight>
                  <a:srgbClr val="FFFF00"/>
                </a:highlight>
              </a:rPr>
              <a:t>personnes et groupes de personnes qui n’ont pas de lien direct avec l’intervention, mais qui bénéficieront indirectement du projet.</a:t>
            </a:r>
            <a:r>
              <a:rPr i="1" lang="fr-FR" sz="1500"/>
              <a:t> Indiquer leur nature, leur nombre, leur sexe, leur âge, la population clé concernée et la méthode de calcul des cibles. Décrire le lien entre les bénéficiaires directs et indirects.</a:t>
            </a:r>
            <a:endParaRPr i="1" sz="1500"/>
          </a:p>
          <a:p>
            <a:pPr indent="0" lvl="0" marL="0" rtl="0" algn="l">
              <a:lnSpc>
                <a:spcPct val="70000"/>
              </a:lnSpc>
              <a:spcBef>
                <a:spcPts val="1000"/>
              </a:spcBef>
              <a:spcAft>
                <a:spcPts val="0"/>
              </a:spcAft>
              <a:buSzPts val="688"/>
              <a:buNone/>
            </a:pPr>
            <a:r>
              <a:t/>
            </a:r>
            <a:endParaRPr i="1" sz="1500"/>
          </a:p>
        </p:txBody>
      </p:sp>
      <p:pic>
        <p:nvPicPr>
          <p:cNvPr id="260" name="Google Shape;260;gf420c3ab89_0_6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sz="4300"/>
              <a:t>1.12. Résultats, activités et suivi-évaluation (1)</a:t>
            </a:r>
            <a:endParaRPr sz="4300"/>
          </a:p>
        </p:txBody>
      </p:sp>
      <p:sp>
        <p:nvSpPr>
          <p:cNvPr id="266" name="Google Shape;266;p49"/>
          <p:cNvSpPr txBox="1"/>
          <p:nvPr>
            <p:ph idx="1" type="body"/>
          </p:nvPr>
        </p:nvSpPr>
        <p:spPr>
          <a:xfrm>
            <a:off x="838200" y="1885783"/>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590"/>
              <a:buNone/>
            </a:pPr>
            <a:r>
              <a:rPr i="1" lang="fr-FR" sz="2590" u="sng"/>
              <a:t>Il est impératif que les activités soient nommées de façon identique dans l’ensemble des documents de la proposition (formulaire de réponse, cadre logique, budget, chronogramme).</a:t>
            </a:r>
            <a:endParaRPr sz="2590"/>
          </a:p>
          <a:p>
            <a:pPr indent="-228600" lvl="0" marL="228600" rtl="0" algn="l">
              <a:lnSpc>
                <a:spcPct val="80000"/>
              </a:lnSpc>
              <a:spcBef>
                <a:spcPts val="1000"/>
              </a:spcBef>
              <a:spcAft>
                <a:spcPts val="0"/>
              </a:spcAft>
              <a:buClr>
                <a:schemeClr val="dk1"/>
              </a:buClr>
              <a:buSzPts val="2590"/>
              <a:buChar char="•"/>
            </a:pPr>
            <a:r>
              <a:rPr b="1" lang="fr-FR" sz="2590"/>
              <a:t>Résultats attendus </a:t>
            </a:r>
            <a:endParaRPr/>
          </a:p>
          <a:p>
            <a:pPr indent="0" lvl="0" marL="0" rtl="0" algn="l">
              <a:lnSpc>
                <a:spcPct val="80000"/>
              </a:lnSpc>
              <a:spcBef>
                <a:spcPts val="1000"/>
              </a:spcBef>
              <a:spcAft>
                <a:spcPts val="0"/>
              </a:spcAft>
              <a:buClr>
                <a:schemeClr val="dk1"/>
              </a:buClr>
              <a:buSzPts val="2590"/>
              <a:buNone/>
            </a:pPr>
            <a:r>
              <a:rPr i="1" lang="fr-FR" sz="2590"/>
              <a:t>Lister les </a:t>
            </a:r>
            <a:r>
              <a:rPr i="1" lang="fr-FR" sz="2590">
                <a:highlight>
                  <a:srgbClr val="FFFF00"/>
                </a:highlight>
              </a:rPr>
              <a:t>résultats attendus </a:t>
            </a:r>
            <a:r>
              <a:rPr i="1" lang="fr-FR" sz="2590"/>
              <a:t>pour ce projet. Les résultats attendus doivent être </a:t>
            </a:r>
            <a:r>
              <a:rPr i="1" lang="fr-FR" sz="2590">
                <a:highlight>
                  <a:srgbClr val="FFFF00"/>
                </a:highlight>
              </a:rPr>
              <a:t>spécifiques</a:t>
            </a:r>
            <a:r>
              <a:rPr i="1" lang="fr-FR" sz="2590"/>
              <a:t> aux différentes populations visées, et </a:t>
            </a:r>
            <a:r>
              <a:rPr i="1" lang="fr-FR" sz="2590">
                <a:highlight>
                  <a:srgbClr val="FFFF00"/>
                </a:highlight>
              </a:rPr>
              <a:t>déclinés </a:t>
            </a:r>
            <a:r>
              <a:rPr i="1" lang="fr-FR" sz="2590"/>
              <a:t>selon leur nature, leur sexe, leur âge. Il est possible d’indiquer des </a:t>
            </a:r>
            <a:r>
              <a:rPr i="1" lang="fr-FR" sz="2590">
                <a:highlight>
                  <a:srgbClr val="FFFF00"/>
                </a:highlight>
              </a:rPr>
              <a:t>résultats intermédiaires </a:t>
            </a:r>
            <a:r>
              <a:rPr i="1" lang="fr-FR" sz="2590"/>
              <a:t>(présentant des changements intermédiaires) si cela est pertinent pour le projet présenté.</a:t>
            </a:r>
            <a:endParaRPr/>
          </a:p>
          <a:p>
            <a:pPr indent="0" lvl="0" marL="0" rtl="0" algn="l">
              <a:lnSpc>
                <a:spcPct val="80000"/>
              </a:lnSpc>
              <a:spcBef>
                <a:spcPts val="1000"/>
              </a:spcBef>
              <a:spcAft>
                <a:spcPts val="0"/>
              </a:spcAft>
              <a:buClr>
                <a:schemeClr val="dk1"/>
              </a:buClr>
              <a:buSzPts val="2590"/>
              <a:buNone/>
            </a:pPr>
            <a:r>
              <a:rPr lang="fr-FR" sz="2590">
                <a:highlight>
                  <a:srgbClr val="FFFF00"/>
                </a:highlight>
              </a:rPr>
              <a:t>Résultat:</a:t>
            </a:r>
            <a:r>
              <a:rPr lang="fr-FR" sz="2590"/>
              <a:t> Conséquence directe des Produits du projet</a:t>
            </a:r>
            <a:endParaRPr/>
          </a:p>
          <a:p>
            <a:pPr indent="0" lvl="0" marL="0" rtl="0" algn="l">
              <a:lnSpc>
                <a:spcPct val="80000"/>
              </a:lnSpc>
              <a:spcBef>
                <a:spcPts val="1000"/>
              </a:spcBef>
              <a:spcAft>
                <a:spcPts val="0"/>
              </a:spcAft>
              <a:buClr>
                <a:schemeClr val="dk1"/>
              </a:buClr>
              <a:buSzPts val="2590"/>
              <a:buNone/>
            </a:pPr>
            <a:r>
              <a:rPr lang="fr-FR" sz="2590">
                <a:highlight>
                  <a:srgbClr val="FFFF00"/>
                </a:highlight>
              </a:rPr>
              <a:t>SMART</a:t>
            </a:r>
            <a:r>
              <a:rPr lang="fr-FR" sz="2590"/>
              <a:t>: Spécifique, Mesurable, Atteignable, Réaliste, Temporel</a:t>
            </a:r>
            <a:endParaRPr sz="2590"/>
          </a:p>
          <a:p>
            <a:pPr indent="-64135" lvl="0" marL="22860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f420c3ab89_0_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1.12. Résultats, activités et suivi-évaluation (2)</a:t>
            </a:r>
            <a:endParaRPr/>
          </a:p>
        </p:txBody>
      </p:sp>
      <p:sp>
        <p:nvSpPr>
          <p:cNvPr id="272" name="Google Shape;272;gf420c3ab89_0_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199390" lvl="0" marL="228600" rtl="0" algn="l">
              <a:lnSpc>
                <a:spcPct val="70000"/>
              </a:lnSpc>
              <a:spcBef>
                <a:spcPts val="0"/>
              </a:spcBef>
              <a:spcAft>
                <a:spcPts val="0"/>
              </a:spcAft>
              <a:buClr>
                <a:schemeClr val="dk1"/>
              </a:buClr>
              <a:buSzPts val="1500"/>
              <a:buChar char="•"/>
            </a:pPr>
            <a:r>
              <a:rPr b="1" lang="fr-FR" sz="1500">
                <a:highlight>
                  <a:srgbClr val="FFFF00"/>
                </a:highlight>
              </a:rPr>
              <a:t>Activités</a:t>
            </a:r>
            <a:r>
              <a:rPr b="1" lang="fr-FR" sz="1500"/>
              <a:t> prévues (à décliner si possible par résultats) </a:t>
            </a:r>
            <a:endParaRPr sz="1500"/>
          </a:p>
          <a:p>
            <a:pPr indent="0" lvl="0" marL="0" rtl="0" algn="l">
              <a:lnSpc>
                <a:spcPct val="70000"/>
              </a:lnSpc>
              <a:spcBef>
                <a:spcPts val="1000"/>
              </a:spcBef>
              <a:spcAft>
                <a:spcPts val="0"/>
              </a:spcAft>
              <a:buClr>
                <a:schemeClr val="dk1"/>
              </a:buClr>
              <a:buSzPts val="1960"/>
              <a:buNone/>
            </a:pPr>
            <a:r>
              <a:rPr i="1" lang="fr-FR" sz="1500"/>
              <a:t>Il est </a:t>
            </a:r>
            <a:r>
              <a:rPr i="1" lang="fr-FR" sz="1500" u="sng"/>
              <a:t>impératif de détailler</a:t>
            </a:r>
            <a:r>
              <a:rPr i="1" lang="fr-FR" sz="1500"/>
              <a:t> les activités comme suit : </a:t>
            </a:r>
            <a:endParaRPr sz="1500"/>
          </a:p>
          <a:p>
            <a:pPr indent="-199390" lvl="0" marL="228600" rtl="0" algn="l">
              <a:lnSpc>
                <a:spcPct val="70000"/>
              </a:lnSpc>
              <a:spcBef>
                <a:spcPts val="1000"/>
              </a:spcBef>
              <a:spcAft>
                <a:spcPts val="0"/>
              </a:spcAft>
              <a:buClr>
                <a:schemeClr val="dk1"/>
              </a:buClr>
              <a:buSzPts val="1500"/>
              <a:buChar char="•"/>
            </a:pPr>
            <a:r>
              <a:rPr lang="fr-FR" sz="1500"/>
              <a:t>Activités en lien avec le résultat 1</a:t>
            </a:r>
            <a:r>
              <a:rPr i="1" lang="fr-FR" sz="1500"/>
              <a:t> :</a:t>
            </a:r>
            <a:endParaRPr sz="1500"/>
          </a:p>
          <a:p>
            <a:pPr indent="-217233" lvl="1" marL="685800" rtl="0" algn="l">
              <a:lnSpc>
                <a:spcPct val="70000"/>
              </a:lnSpc>
              <a:spcBef>
                <a:spcPts val="500"/>
              </a:spcBef>
              <a:spcAft>
                <a:spcPts val="0"/>
              </a:spcAft>
              <a:buClr>
                <a:schemeClr val="dk1"/>
              </a:buClr>
              <a:buSzPts val="1500"/>
              <a:buChar char="•"/>
            </a:pPr>
            <a:r>
              <a:rPr lang="fr-FR" sz="1500"/>
              <a:t>Activité 1.1</a:t>
            </a:r>
            <a:endParaRPr sz="1500"/>
          </a:p>
          <a:p>
            <a:pPr indent="-199390" lvl="0" marL="228600" rtl="0" algn="l">
              <a:lnSpc>
                <a:spcPct val="70000"/>
              </a:lnSpc>
              <a:spcBef>
                <a:spcPts val="1000"/>
              </a:spcBef>
              <a:spcAft>
                <a:spcPts val="0"/>
              </a:spcAft>
              <a:buClr>
                <a:schemeClr val="dk1"/>
              </a:buClr>
              <a:buSzPts val="1500"/>
              <a:buChar char="•"/>
            </a:pPr>
            <a:r>
              <a:rPr b="1" i="1" lang="fr-FR" sz="1500"/>
              <a:t>Titre de l’activité</a:t>
            </a:r>
            <a:endParaRPr sz="1500"/>
          </a:p>
          <a:p>
            <a:pPr indent="-199390" lvl="0" marL="228600" rtl="0" algn="l">
              <a:lnSpc>
                <a:spcPct val="70000"/>
              </a:lnSpc>
              <a:spcBef>
                <a:spcPts val="1000"/>
              </a:spcBef>
              <a:spcAft>
                <a:spcPts val="0"/>
              </a:spcAft>
              <a:buClr>
                <a:schemeClr val="dk1"/>
              </a:buClr>
              <a:buSzPts val="1500"/>
              <a:buChar char="•"/>
            </a:pPr>
            <a:r>
              <a:rPr b="1" i="1" lang="fr-FR" sz="1500"/>
              <a:t>Présentation de l’activité </a:t>
            </a:r>
            <a:r>
              <a:rPr i="1" lang="fr-FR" sz="1500"/>
              <a:t>(objectif(s), cible(s) (femmes/hommes, âge, population clé, durée, format, fréquence, moyens nécessaires et résultats attendus). Indiquer en quoi cette intervention est sensible et/ou transformative au genre. Si besoin, indiquer des interventions spécifiques qui vous semblent nécessaires pour permettre de combler les inégalités de genre. Pour les formations, détailler les modalités (durée, nature, etc.).</a:t>
            </a:r>
            <a:endParaRPr sz="1500"/>
          </a:p>
          <a:p>
            <a:pPr indent="-199390" lvl="0" marL="228600" rtl="0" algn="l">
              <a:lnSpc>
                <a:spcPct val="70000"/>
              </a:lnSpc>
              <a:spcBef>
                <a:spcPts val="1000"/>
              </a:spcBef>
              <a:spcAft>
                <a:spcPts val="0"/>
              </a:spcAft>
              <a:buClr>
                <a:schemeClr val="dk1"/>
              </a:buClr>
              <a:buSzPts val="1500"/>
              <a:buChar char="•"/>
            </a:pPr>
            <a:r>
              <a:rPr b="1" i="1" lang="fr-FR" sz="1500"/>
              <a:t>Description des responsabilités dans la mise en œuvre </a:t>
            </a:r>
            <a:r>
              <a:rPr b="1" i="1" lang="fr-FR" sz="1500" u="sng"/>
              <a:t>de l’activité</a:t>
            </a:r>
            <a:r>
              <a:rPr i="1" lang="fr-FR" sz="1500"/>
              <a:t> (porteur de projet, partenaire(s)).</a:t>
            </a:r>
            <a:r>
              <a:rPr lang="fr-FR" sz="1500"/>
              <a:t> </a:t>
            </a:r>
            <a:r>
              <a:rPr i="1" lang="fr-FR" sz="1500"/>
              <a:t>Décrire la complémentarité entre les activités.</a:t>
            </a:r>
            <a:endParaRPr sz="1500"/>
          </a:p>
          <a:p>
            <a:pPr indent="-199390" lvl="0" marL="228600" rtl="0" algn="l">
              <a:lnSpc>
                <a:spcPct val="70000"/>
              </a:lnSpc>
              <a:spcBef>
                <a:spcPts val="1000"/>
              </a:spcBef>
              <a:spcAft>
                <a:spcPts val="0"/>
              </a:spcAft>
              <a:buClr>
                <a:schemeClr val="dk1"/>
              </a:buClr>
              <a:buSzPts val="1500"/>
              <a:buChar char="•"/>
            </a:pPr>
            <a:r>
              <a:rPr lang="fr-FR" sz="1500"/>
              <a:t>Sensible au genre : programmes, démarches ou activités qui reconnaissent les besoins et les limites de chaque personne en fonction du genre auquel elle appartient, de son âge et de son orientation sexuelle, et y répondent. (Définition FM)</a:t>
            </a:r>
            <a:endParaRPr sz="1500"/>
          </a:p>
          <a:p>
            <a:pPr indent="-104140" lvl="0" marL="228600" rtl="0" algn="l">
              <a:lnSpc>
                <a:spcPct val="70000"/>
              </a:lnSpc>
              <a:spcBef>
                <a:spcPts val="1000"/>
              </a:spcBef>
              <a:spcAft>
                <a:spcPts val="0"/>
              </a:spcAft>
              <a:buClr>
                <a:schemeClr val="dk1"/>
              </a:buClr>
              <a:buSzPts val="1960"/>
              <a:buNone/>
            </a:pPr>
            <a:r>
              <a:t/>
            </a:r>
            <a:endParaRPr sz="1960"/>
          </a:p>
        </p:txBody>
      </p:sp>
      <p:pic>
        <p:nvPicPr>
          <p:cNvPr id="273" name="Google Shape;273;gf420c3ab89_0_8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gf420c3ab89_0_9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1.12. Résultats, activités et suivi-évaluation (3)</a:t>
            </a:r>
            <a:endParaRPr/>
          </a:p>
        </p:txBody>
      </p:sp>
      <p:sp>
        <p:nvSpPr>
          <p:cNvPr id="279" name="Google Shape;279;gf420c3ab89_0_9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146050" lvl="0" marL="228600" rtl="0" algn="l">
              <a:lnSpc>
                <a:spcPct val="90000"/>
              </a:lnSpc>
              <a:spcBef>
                <a:spcPts val="0"/>
              </a:spcBef>
              <a:spcAft>
                <a:spcPts val="0"/>
              </a:spcAft>
              <a:buClr>
                <a:schemeClr val="dk1"/>
              </a:buClr>
              <a:buSzPts val="1500"/>
              <a:buChar char="•"/>
            </a:pPr>
            <a:r>
              <a:rPr b="1" lang="fr-FR" sz="1500"/>
              <a:t>Suivi-évaluation du projet</a:t>
            </a:r>
            <a:endParaRPr sz="1500"/>
          </a:p>
          <a:p>
            <a:pPr indent="0" lvl="0" marL="0" rtl="0" algn="l">
              <a:lnSpc>
                <a:spcPct val="90000"/>
              </a:lnSpc>
              <a:spcBef>
                <a:spcPts val="1000"/>
              </a:spcBef>
              <a:spcAft>
                <a:spcPts val="0"/>
              </a:spcAft>
              <a:buClr>
                <a:schemeClr val="dk1"/>
              </a:buClr>
              <a:buSzPts val="2800"/>
              <a:buNone/>
            </a:pPr>
            <a:r>
              <a:rPr i="1" lang="fr-FR" sz="1500"/>
              <a:t>Décrire le </a:t>
            </a:r>
            <a:r>
              <a:rPr i="1" lang="fr-FR" sz="1500">
                <a:highlight>
                  <a:srgbClr val="FFFF00"/>
                </a:highlight>
              </a:rPr>
              <a:t>système</a:t>
            </a:r>
            <a:r>
              <a:rPr i="1" lang="fr-FR" sz="1500"/>
              <a:t> de suivi- évaluation (récolte de données, supervision, évaluation des activités) qui sera mis en place et les moyens nécessaires (RH, budget, stratégie, etc.) à la mise en œuvre de ce système.</a:t>
            </a:r>
            <a:endParaRPr sz="1500"/>
          </a:p>
          <a:p>
            <a:pPr indent="0" lvl="0" marL="0" rtl="0" algn="l">
              <a:lnSpc>
                <a:spcPct val="90000"/>
              </a:lnSpc>
              <a:spcBef>
                <a:spcPts val="1000"/>
              </a:spcBef>
              <a:spcAft>
                <a:spcPts val="0"/>
              </a:spcAft>
              <a:buClr>
                <a:schemeClr val="dk1"/>
              </a:buClr>
              <a:buSzPts val="2800"/>
              <a:buNone/>
            </a:pPr>
            <a:r>
              <a:t/>
            </a:r>
            <a:endParaRPr i="1" sz="1500"/>
          </a:p>
          <a:p>
            <a:pPr indent="-323850" lvl="0" marL="457200" rtl="0" algn="l">
              <a:lnSpc>
                <a:spcPct val="90000"/>
              </a:lnSpc>
              <a:spcBef>
                <a:spcPts val="1000"/>
              </a:spcBef>
              <a:spcAft>
                <a:spcPts val="0"/>
              </a:spcAft>
              <a:buSzPts val="1500"/>
              <a:buChar char="•"/>
            </a:pPr>
            <a:r>
              <a:rPr i="1" lang="fr-FR" sz="1500">
                <a:highlight>
                  <a:srgbClr val="FFFF00"/>
                </a:highlight>
              </a:rPr>
              <a:t>Système: </a:t>
            </a:r>
            <a:r>
              <a:rPr i="1" lang="fr-FR" sz="1500"/>
              <a:t>« </a:t>
            </a:r>
            <a:r>
              <a:rPr lang="fr-FR" sz="1500"/>
              <a:t>Ensemble de pratiques organisées en fonction d'un but. »</a:t>
            </a:r>
            <a:endParaRPr sz="1500"/>
          </a:p>
          <a:p>
            <a:pPr indent="-323850" lvl="0" marL="457200" rtl="0" algn="l">
              <a:lnSpc>
                <a:spcPct val="90000"/>
              </a:lnSpc>
              <a:spcBef>
                <a:spcPts val="0"/>
              </a:spcBef>
              <a:spcAft>
                <a:spcPts val="0"/>
              </a:spcAft>
              <a:buSzPts val="1500"/>
              <a:buChar char="•"/>
            </a:pPr>
            <a:r>
              <a:rPr i="1" lang="fr-FR" sz="1500"/>
              <a:t>QUI QUAND QUOI OU COMMENT POURQUOI…. </a:t>
            </a:r>
            <a:endParaRPr sz="1500"/>
          </a:p>
          <a:p>
            <a:pPr indent="-50800" lvl="0" marL="228600" rtl="0" algn="l">
              <a:lnSpc>
                <a:spcPct val="90000"/>
              </a:lnSpc>
              <a:spcBef>
                <a:spcPts val="1000"/>
              </a:spcBef>
              <a:spcAft>
                <a:spcPts val="0"/>
              </a:spcAft>
              <a:buClr>
                <a:schemeClr val="dk1"/>
              </a:buClr>
              <a:buSzPts val="2800"/>
              <a:buNone/>
            </a:pPr>
            <a:r>
              <a:t/>
            </a:r>
            <a:endParaRPr sz="1500"/>
          </a:p>
        </p:txBody>
      </p:sp>
      <p:pic>
        <p:nvPicPr>
          <p:cNvPr id="280" name="Google Shape;280;gf420c3ab89_0_9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gf420c3ab89_0_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1.12. Résultats, activités et suivi-évaluation (4)</a:t>
            </a:r>
            <a:endParaRPr/>
          </a:p>
        </p:txBody>
      </p:sp>
      <p:sp>
        <p:nvSpPr>
          <p:cNvPr id="286" name="Google Shape;286;gf420c3ab89_0_9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146050" lvl="0" marL="228600" rtl="0" algn="l">
              <a:lnSpc>
                <a:spcPct val="80000"/>
              </a:lnSpc>
              <a:spcBef>
                <a:spcPts val="0"/>
              </a:spcBef>
              <a:spcAft>
                <a:spcPts val="0"/>
              </a:spcAft>
              <a:buClr>
                <a:schemeClr val="dk1"/>
              </a:buClr>
              <a:buSzPts val="1500"/>
              <a:buChar char="•"/>
            </a:pPr>
            <a:r>
              <a:rPr b="1" lang="fr-FR" sz="1500"/>
              <a:t>Gestion du projet et suivi financier </a:t>
            </a:r>
            <a:endParaRPr sz="1500"/>
          </a:p>
          <a:p>
            <a:pPr indent="0" lvl="0" marL="0" rtl="0" algn="l">
              <a:lnSpc>
                <a:spcPct val="80000"/>
              </a:lnSpc>
              <a:spcBef>
                <a:spcPts val="1000"/>
              </a:spcBef>
              <a:spcAft>
                <a:spcPts val="0"/>
              </a:spcAft>
              <a:buClr>
                <a:schemeClr val="dk1"/>
              </a:buClr>
              <a:buSzPts val="2800"/>
              <a:buNone/>
            </a:pPr>
            <a:r>
              <a:rPr i="1" lang="fr-FR" sz="1500"/>
              <a:t>Décrire les modalités concrètes de la </a:t>
            </a:r>
            <a:r>
              <a:rPr i="1" lang="fr-FR" sz="1500">
                <a:highlight>
                  <a:srgbClr val="FFFF00"/>
                </a:highlight>
              </a:rPr>
              <a:t>gestion financière </a:t>
            </a:r>
            <a:r>
              <a:rPr i="1" lang="fr-FR" sz="1500"/>
              <a:t>et les moyens qui lui seront spécifiquement dédiés, notamment en termes de ressources humaines, pour le porteur et les partenaires. </a:t>
            </a:r>
            <a:endParaRPr sz="1500"/>
          </a:p>
          <a:p>
            <a:pPr indent="0" lvl="0" marL="0" rtl="0" algn="l">
              <a:lnSpc>
                <a:spcPct val="80000"/>
              </a:lnSpc>
              <a:spcBef>
                <a:spcPts val="1000"/>
              </a:spcBef>
              <a:spcAft>
                <a:spcPts val="0"/>
              </a:spcAft>
              <a:buClr>
                <a:schemeClr val="dk1"/>
              </a:buClr>
              <a:buSzPts val="2800"/>
              <a:buNone/>
            </a:pPr>
            <a:r>
              <a:rPr i="1" lang="fr-FR" sz="1500"/>
              <a:t>Estimer le pourcentage du budget géré par chaque partenaire. </a:t>
            </a:r>
            <a:endParaRPr sz="1500"/>
          </a:p>
          <a:p>
            <a:pPr indent="0" lvl="0" marL="0" rtl="0" algn="l">
              <a:lnSpc>
                <a:spcPct val="80000"/>
              </a:lnSpc>
              <a:spcBef>
                <a:spcPts val="1000"/>
              </a:spcBef>
              <a:spcAft>
                <a:spcPts val="0"/>
              </a:spcAft>
              <a:buClr>
                <a:schemeClr val="dk1"/>
              </a:buClr>
              <a:buSzPts val="2800"/>
              <a:buNone/>
            </a:pPr>
            <a:r>
              <a:rPr i="1" lang="fr-FR" sz="1500"/>
              <a:t>Décrire les procédures et modalités de </a:t>
            </a:r>
            <a:r>
              <a:rPr i="1" lang="fr-FR" sz="1500">
                <a:highlight>
                  <a:srgbClr val="FFFF00"/>
                </a:highlight>
              </a:rPr>
              <a:t>suivi et de rapportage financier </a:t>
            </a:r>
            <a:r>
              <a:rPr i="1" lang="fr-FR" sz="1500"/>
              <a:t>mises en place en cas de délégation budgétaire au(x) partenaire(s), le cas échéant.</a:t>
            </a:r>
            <a:endParaRPr sz="1500"/>
          </a:p>
          <a:p>
            <a:pPr indent="-323850" lvl="0" marL="457200" rtl="0" algn="l">
              <a:lnSpc>
                <a:spcPct val="80000"/>
              </a:lnSpc>
              <a:spcBef>
                <a:spcPts val="1000"/>
              </a:spcBef>
              <a:spcAft>
                <a:spcPts val="0"/>
              </a:spcAft>
              <a:buSzPts val="1500"/>
              <a:buChar char="•"/>
            </a:pPr>
            <a:r>
              <a:rPr i="1" lang="fr-FR" sz="1500">
                <a:highlight>
                  <a:srgbClr val="FFFF00"/>
                </a:highlight>
              </a:rPr>
              <a:t>Gestion financière et comptable, rapportage </a:t>
            </a:r>
            <a:r>
              <a:rPr lang="fr-FR" sz="1500"/>
              <a:t>= compétences et outils techniques, zone de danger</a:t>
            </a:r>
            <a:endParaRPr sz="1500"/>
          </a:p>
          <a:p>
            <a:pPr indent="-50800" lvl="0" marL="228600" rtl="0" algn="l">
              <a:lnSpc>
                <a:spcPct val="80000"/>
              </a:lnSpc>
              <a:spcBef>
                <a:spcPts val="1000"/>
              </a:spcBef>
              <a:spcAft>
                <a:spcPts val="0"/>
              </a:spcAft>
              <a:buClr>
                <a:schemeClr val="dk1"/>
              </a:buClr>
              <a:buSzPts val="2800"/>
              <a:buNone/>
            </a:pPr>
            <a:r>
              <a:t/>
            </a:r>
            <a:endParaRPr/>
          </a:p>
        </p:txBody>
      </p:sp>
      <p:pic>
        <p:nvPicPr>
          <p:cNvPr id="287" name="Google Shape;287;gf420c3ab89_0_9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f420c3ab89_0_10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1.12. Résultats, activités et suivi-évaluation (5)</a:t>
            </a:r>
            <a:endParaRPr/>
          </a:p>
        </p:txBody>
      </p:sp>
      <p:sp>
        <p:nvSpPr>
          <p:cNvPr id="293" name="Google Shape;293;gf420c3ab89_0_10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146050" lvl="0" marL="228600" rtl="0" algn="l">
              <a:lnSpc>
                <a:spcPct val="80000"/>
              </a:lnSpc>
              <a:spcBef>
                <a:spcPts val="0"/>
              </a:spcBef>
              <a:spcAft>
                <a:spcPts val="0"/>
              </a:spcAft>
              <a:buClr>
                <a:schemeClr val="dk1"/>
              </a:buClr>
              <a:buSzPts val="1500"/>
              <a:buChar char="•"/>
            </a:pPr>
            <a:r>
              <a:rPr b="1" lang="fr-FR" sz="1500"/>
              <a:t>Pilotage et coordination </a:t>
            </a:r>
            <a:endParaRPr sz="1500"/>
          </a:p>
          <a:p>
            <a:pPr indent="0" lvl="0" marL="0" rtl="0" algn="l">
              <a:lnSpc>
                <a:spcPct val="80000"/>
              </a:lnSpc>
              <a:spcBef>
                <a:spcPts val="1000"/>
              </a:spcBef>
              <a:spcAft>
                <a:spcPts val="0"/>
              </a:spcAft>
              <a:buClr>
                <a:schemeClr val="dk1"/>
              </a:buClr>
              <a:buSzPts val="2800"/>
              <a:buNone/>
            </a:pPr>
            <a:r>
              <a:rPr i="1" lang="fr-FR" sz="1500"/>
              <a:t>Décrire le </a:t>
            </a:r>
            <a:r>
              <a:rPr i="1" lang="fr-FR" sz="1500">
                <a:highlight>
                  <a:srgbClr val="FFFF00"/>
                </a:highlight>
              </a:rPr>
              <a:t>pilotage </a:t>
            </a:r>
            <a:r>
              <a:rPr i="1" lang="fr-FR" sz="1500"/>
              <a:t>du projet (fréquence, composition des comités de pilotage et/ou scientifique, nombre et statuts des personnes, préciser s’il s’agit d’hommes ou de femmes) et les </a:t>
            </a:r>
            <a:r>
              <a:rPr i="1" lang="fr-FR" sz="1500">
                <a:highlight>
                  <a:srgbClr val="FFFF00"/>
                </a:highlight>
              </a:rPr>
              <a:t>modalités de coordination entre les partenaires</a:t>
            </a:r>
            <a:r>
              <a:rPr i="1" lang="fr-FR" sz="1500"/>
              <a:t>. Des schémas peuvent être utilisés. </a:t>
            </a:r>
            <a:endParaRPr sz="1500"/>
          </a:p>
          <a:p>
            <a:pPr indent="0" lvl="0" marL="0" rtl="0" algn="l">
              <a:lnSpc>
                <a:spcPct val="80000"/>
              </a:lnSpc>
              <a:spcBef>
                <a:spcPts val="1000"/>
              </a:spcBef>
              <a:spcAft>
                <a:spcPts val="0"/>
              </a:spcAft>
              <a:buClr>
                <a:schemeClr val="dk1"/>
              </a:buClr>
              <a:buSzPts val="2800"/>
              <a:buNone/>
            </a:pPr>
            <a:r>
              <a:t/>
            </a:r>
            <a:endParaRPr i="1" sz="1500"/>
          </a:p>
          <a:p>
            <a:pPr indent="-323850" lvl="0" marL="457200" rtl="0" algn="l">
              <a:lnSpc>
                <a:spcPct val="80000"/>
              </a:lnSpc>
              <a:spcBef>
                <a:spcPts val="1000"/>
              </a:spcBef>
              <a:spcAft>
                <a:spcPts val="0"/>
              </a:spcAft>
              <a:buSzPts val="1500"/>
              <a:buChar char="•"/>
            </a:pPr>
            <a:r>
              <a:rPr i="1" lang="fr-FR" sz="1500">
                <a:highlight>
                  <a:srgbClr val="FFFF00"/>
                </a:highlight>
              </a:rPr>
              <a:t>Pilotage: </a:t>
            </a:r>
            <a:r>
              <a:rPr lang="fr-FR" sz="1500"/>
              <a:t>Gouvernance. Comment et par qui les décisions stratégiques sont prises?</a:t>
            </a:r>
            <a:endParaRPr sz="1500"/>
          </a:p>
          <a:p>
            <a:pPr indent="-323850" lvl="0" marL="457200" rtl="0" algn="l">
              <a:lnSpc>
                <a:spcPct val="80000"/>
              </a:lnSpc>
              <a:spcBef>
                <a:spcPts val="0"/>
              </a:spcBef>
              <a:spcAft>
                <a:spcPts val="0"/>
              </a:spcAft>
              <a:buSzPts val="1500"/>
              <a:buChar char="•"/>
            </a:pPr>
            <a:r>
              <a:rPr i="1" lang="fr-FR" sz="1500">
                <a:highlight>
                  <a:srgbClr val="FFFF00"/>
                </a:highlight>
              </a:rPr>
              <a:t>Coordonner</a:t>
            </a:r>
            <a:r>
              <a:rPr lang="fr-FR" sz="1500"/>
              <a:t>: « Organiser (les différentes parties d'un ensemble) pour former un tout efficace ou harmonieux. »</a:t>
            </a:r>
            <a:endParaRPr/>
          </a:p>
        </p:txBody>
      </p:sp>
      <p:pic>
        <p:nvPicPr>
          <p:cNvPr id="294" name="Google Shape;294;gf420c3ab89_0_10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gf420c3ab89_0_1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1.12. Résultats, activités et suivi-évaluation (6)</a:t>
            </a:r>
            <a:endParaRPr/>
          </a:p>
        </p:txBody>
      </p:sp>
      <p:sp>
        <p:nvSpPr>
          <p:cNvPr id="300" name="Google Shape;300;gf420c3ab89_0_10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fr-FR"/>
              <a:t>Visibilité et communication</a:t>
            </a:r>
            <a:endParaRPr/>
          </a:p>
          <a:p>
            <a:pPr indent="0" lvl="0" marL="0" rtl="0" algn="l">
              <a:lnSpc>
                <a:spcPct val="90000"/>
              </a:lnSpc>
              <a:spcBef>
                <a:spcPts val="1000"/>
              </a:spcBef>
              <a:spcAft>
                <a:spcPts val="0"/>
              </a:spcAft>
              <a:buClr>
                <a:schemeClr val="dk1"/>
              </a:buClr>
              <a:buSzPts val="2800"/>
              <a:buNone/>
            </a:pPr>
            <a:r>
              <a:rPr i="1" lang="fr-FR"/>
              <a:t>Décrire les </a:t>
            </a:r>
            <a:r>
              <a:rPr i="1" lang="fr-FR">
                <a:highlight>
                  <a:srgbClr val="FFFF00"/>
                </a:highlight>
              </a:rPr>
              <a:t>outils de communication </a:t>
            </a:r>
            <a:r>
              <a:rPr i="1" lang="fr-FR"/>
              <a:t>(pour objectif de sensibilisation, prévention, valorisation …) qui seront développés dans le cadre du projet ainsi que les </a:t>
            </a:r>
            <a:r>
              <a:rPr i="1" lang="fr-FR">
                <a:highlight>
                  <a:srgbClr val="FFFF00"/>
                </a:highlight>
              </a:rPr>
              <a:t>actions de communication </a:t>
            </a:r>
            <a:r>
              <a:rPr i="1" lang="fr-FR"/>
              <a:t>(médias, presses, conférences, évènements …) qui seront entreprises durant le projet. </a:t>
            </a:r>
            <a:endParaRPr/>
          </a:p>
          <a:p>
            <a:pPr indent="0" lvl="0" marL="0" rtl="0" algn="l">
              <a:lnSpc>
                <a:spcPct val="90000"/>
              </a:lnSpc>
              <a:spcBef>
                <a:spcPts val="1000"/>
              </a:spcBef>
              <a:spcAft>
                <a:spcPts val="0"/>
              </a:spcAft>
              <a:buClr>
                <a:schemeClr val="dk1"/>
              </a:buClr>
              <a:buSzPts val="2800"/>
              <a:buNone/>
            </a:pPr>
            <a:r>
              <a:rPr i="1" lang="fr-FR"/>
              <a:t>Décrire l’articulation / l’intégration de la stratégie de communication dans la mise en œuvre du projet (activités, objectifs, budget, partenariats…).</a:t>
            </a:r>
            <a:endParaRPr/>
          </a:p>
          <a:p>
            <a:pPr indent="0" lvl="0" marL="0" rtl="0" algn="l">
              <a:lnSpc>
                <a:spcPct val="90000"/>
              </a:lnSpc>
              <a:spcBef>
                <a:spcPts val="1000"/>
              </a:spcBef>
              <a:spcAft>
                <a:spcPts val="0"/>
              </a:spcAft>
              <a:buClr>
                <a:schemeClr val="dk1"/>
              </a:buClr>
              <a:buSzPts val="2800"/>
              <a:buNone/>
            </a:pPr>
            <a:r>
              <a:rPr i="1" lang="fr-FR"/>
              <a:t>Décrire la </a:t>
            </a:r>
            <a:r>
              <a:rPr i="1" lang="fr-FR">
                <a:highlight>
                  <a:srgbClr val="FFFF00"/>
                </a:highlight>
              </a:rPr>
              <a:t>stratégie de communication </a:t>
            </a:r>
            <a:r>
              <a:rPr i="1" lang="fr-FR"/>
              <a:t>qui sera mise en œuvre pour permettre la valorisation des résultats du projet et leur diffusion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Je me présente…</a:t>
            </a:r>
            <a:endParaRPr/>
          </a:p>
        </p:txBody>
      </p:sp>
      <p:sp>
        <p:nvSpPr>
          <p:cNvPr id="103" name="Google Shape;10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Nessim Benhamida (Ghroum) </a:t>
            </a:r>
            <a:endParaRPr/>
          </a:p>
          <a:p>
            <a:pPr indent="-228600" lvl="0" marL="228600" rtl="0" algn="l">
              <a:lnSpc>
                <a:spcPct val="90000"/>
              </a:lnSpc>
              <a:spcBef>
                <a:spcPts val="1000"/>
              </a:spcBef>
              <a:spcAft>
                <a:spcPts val="0"/>
              </a:spcAft>
              <a:buClr>
                <a:schemeClr val="dk1"/>
              </a:buClr>
              <a:buSzPts val="2800"/>
              <a:buChar char="•"/>
            </a:pPr>
            <a:r>
              <a:rPr lang="fr-FR"/>
              <a:t>Formation Sciences po + master gestion de projets internationaux</a:t>
            </a:r>
            <a:endParaRPr/>
          </a:p>
          <a:p>
            <a:pPr indent="-228600" lvl="0" marL="228600" rtl="0" algn="l">
              <a:lnSpc>
                <a:spcPct val="90000"/>
              </a:lnSpc>
              <a:spcBef>
                <a:spcPts val="1000"/>
              </a:spcBef>
              <a:spcAft>
                <a:spcPts val="0"/>
              </a:spcAft>
              <a:buClr>
                <a:schemeClr val="dk1"/>
              </a:buClr>
              <a:buSzPts val="2800"/>
              <a:buChar char="•"/>
            </a:pPr>
            <a:r>
              <a:rPr lang="fr-FR"/>
              <a:t>Expérience en gestion de projets de cooperation = 10 ans</a:t>
            </a:r>
            <a:endParaRPr/>
          </a:p>
          <a:p>
            <a:pPr indent="-228600" lvl="1" marL="685800" rtl="0" algn="l">
              <a:lnSpc>
                <a:spcPct val="90000"/>
              </a:lnSpc>
              <a:spcBef>
                <a:spcPts val="500"/>
              </a:spcBef>
              <a:spcAft>
                <a:spcPts val="0"/>
              </a:spcAft>
              <a:buClr>
                <a:schemeClr val="dk1"/>
              </a:buClr>
              <a:buSzPts val="2400"/>
              <a:buChar char="•"/>
            </a:pPr>
            <a:r>
              <a:rPr lang="fr-FR"/>
              <a:t>USAID 2 ans (OIM Yemen + DAI Tunisie)</a:t>
            </a:r>
            <a:endParaRPr/>
          </a:p>
          <a:p>
            <a:pPr indent="-228600" lvl="1" marL="685800" rtl="0" algn="l">
              <a:lnSpc>
                <a:spcPct val="90000"/>
              </a:lnSpc>
              <a:spcBef>
                <a:spcPts val="500"/>
              </a:spcBef>
              <a:spcAft>
                <a:spcPts val="0"/>
              </a:spcAft>
              <a:buClr>
                <a:schemeClr val="dk1"/>
              </a:buClr>
              <a:buSzPts val="2400"/>
              <a:buChar char="•"/>
            </a:pPr>
            <a:r>
              <a:rPr lang="fr-FR"/>
              <a:t>UE 6+ ans (Projet regional MENA “DDD” 3 ans + Tfanen 5 ans)</a:t>
            </a:r>
            <a:endParaRPr/>
          </a:p>
          <a:p>
            <a:pPr indent="-228600" lvl="1" marL="685800" rtl="0" algn="l">
              <a:lnSpc>
                <a:spcPct val="90000"/>
              </a:lnSpc>
              <a:spcBef>
                <a:spcPts val="500"/>
              </a:spcBef>
              <a:spcAft>
                <a:spcPts val="0"/>
              </a:spcAft>
              <a:buClr>
                <a:schemeClr val="dk1"/>
              </a:buClr>
              <a:buSzPts val="2400"/>
              <a:buChar char="•"/>
            </a:pPr>
            <a:r>
              <a:rPr lang="fr-FR"/>
              <a:t>Autres missions indépendantes (Formation, évaluation, recherche-conseil…)</a:t>
            </a:r>
            <a:endParaRPr/>
          </a:p>
          <a:p>
            <a:pPr indent="-228600" lvl="0" marL="228600" rtl="0" algn="l">
              <a:lnSpc>
                <a:spcPct val="90000"/>
              </a:lnSpc>
              <a:spcBef>
                <a:spcPts val="1000"/>
              </a:spcBef>
              <a:spcAft>
                <a:spcPts val="0"/>
              </a:spcAft>
              <a:buClr>
                <a:schemeClr val="dk1"/>
              </a:buClr>
              <a:buSzPts val="2800"/>
              <a:buChar char="•"/>
            </a:pPr>
            <a:r>
              <a:rPr lang="fr-FR"/>
              <a:t>On peut parler de … navigation, bricolage, jardinage, babysitting… </a:t>
            </a:r>
            <a:endParaRPr/>
          </a:p>
        </p:txBody>
      </p:sp>
      <p:pic>
        <p:nvPicPr>
          <p:cNvPr id="104" name="Google Shape;104;p3"/>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Plan de communication vs Strategie de communication</a:t>
            </a:r>
            <a:endParaRPr/>
          </a:p>
        </p:txBody>
      </p:sp>
      <p:sp>
        <p:nvSpPr>
          <p:cNvPr id="306" name="Google Shape;306;p5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70000"/>
              </a:lnSpc>
              <a:spcBef>
                <a:spcPts val="0"/>
              </a:spcBef>
              <a:spcAft>
                <a:spcPts val="0"/>
              </a:spcAft>
              <a:buClr>
                <a:schemeClr val="dk1"/>
              </a:buClr>
              <a:buSzPts val="2590"/>
              <a:buChar char="•"/>
            </a:pPr>
            <a:r>
              <a:rPr lang="fr-FR" sz="2590"/>
              <a:t>La </a:t>
            </a:r>
            <a:r>
              <a:rPr b="1" lang="fr-FR" sz="2590"/>
              <a:t>stratégie </a:t>
            </a:r>
            <a:r>
              <a:rPr lang="fr-FR" sz="2590"/>
              <a:t>de communication est la démarche de réflexion qui a pour but de mettre en lumière la problématique de communication et les actions à mettre en œuvre pour y répondre. Elle répond à une problématique précise (lancement d’activité, acquisition de nouveaux publics, communication de crise...). Elle sert à déterminer - à partir de l’analyse du contexte dans lequel elle prend place - les objectifs de votre communication, les cibles /publics auxquels elle va s’adresser et le message que vous souhaitez diffuser.</a:t>
            </a:r>
            <a:endParaRPr/>
          </a:p>
          <a:p>
            <a:pPr indent="0" lvl="0" marL="0" rtl="0" algn="l">
              <a:lnSpc>
                <a:spcPct val="70000"/>
              </a:lnSpc>
              <a:spcBef>
                <a:spcPts val="1000"/>
              </a:spcBef>
              <a:spcAft>
                <a:spcPts val="0"/>
              </a:spcAft>
              <a:buClr>
                <a:schemeClr val="dk1"/>
              </a:buClr>
              <a:buSzPts val="2590"/>
              <a:buNone/>
            </a:pPr>
            <a:r>
              <a:rPr lang="fr-FR" sz="2590">
                <a:highlight>
                  <a:srgbClr val="FFFF00"/>
                </a:highlight>
              </a:rPr>
              <a:t>POURQUOI? POUR QUI? QUOI?</a:t>
            </a:r>
            <a:endParaRPr/>
          </a:p>
          <a:p>
            <a:pPr indent="-228600" lvl="0" marL="228600" rtl="0" algn="l">
              <a:lnSpc>
                <a:spcPct val="70000"/>
              </a:lnSpc>
              <a:spcBef>
                <a:spcPts val="1000"/>
              </a:spcBef>
              <a:spcAft>
                <a:spcPts val="0"/>
              </a:spcAft>
              <a:buClr>
                <a:schemeClr val="dk1"/>
              </a:buClr>
              <a:buSzPts val="2590"/>
              <a:buChar char="•"/>
            </a:pPr>
            <a:r>
              <a:rPr lang="fr-FR" sz="2590"/>
              <a:t>Le </a:t>
            </a:r>
            <a:r>
              <a:rPr b="1" lang="fr-FR" sz="2590"/>
              <a:t>plan de communication</a:t>
            </a:r>
            <a:r>
              <a:rPr lang="fr-FR" sz="2590"/>
              <a:t> est la traduction de la stratégie en terme opérationnel, c’est un plan d’action qui peut par exemple se présenter sous forme de calendrier. »</a:t>
            </a:r>
            <a:endParaRPr/>
          </a:p>
          <a:p>
            <a:pPr indent="0" lvl="0" marL="0" rtl="0" algn="l">
              <a:lnSpc>
                <a:spcPct val="70000"/>
              </a:lnSpc>
              <a:spcBef>
                <a:spcPts val="1000"/>
              </a:spcBef>
              <a:spcAft>
                <a:spcPts val="0"/>
              </a:spcAft>
              <a:buClr>
                <a:schemeClr val="dk1"/>
              </a:buClr>
              <a:buSzPts val="2590"/>
              <a:buNone/>
            </a:pPr>
            <a:r>
              <a:rPr lang="fr-FR" sz="2590">
                <a:highlight>
                  <a:srgbClr val="FFFF00"/>
                </a:highlight>
              </a:rPr>
              <a:t>COMMENT? QUAND? COMBIEN?</a:t>
            </a:r>
            <a:endParaRPr sz="2590">
              <a:highlight>
                <a:srgbClr val="FFFF00"/>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lang="fr-FR"/>
              <a:t>1.13. Plan d’action indicatif pour la mise en œuvre de l’action (maximum 4 pages)</a:t>
            </a:r>
            <a:endParaRPr/>
          </a:p>
        </p:txBody>
      </p:sp>
      <p:sp>
        <p:nvSpPr>
          <p:cNvPr id="312" name="Google Shape;312;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12725" lvl="0" marL="228600" rtl="0" algn="l">
              <a:lnSpc>
                <a:spcPct val="70000"/>
              </a:lnSpc>
              <a:spcBef>
                <a:spcPts val="0"/>
              </a:spcBef>
              <a:spcAft>
                <a:spcPts val="0"/>
              </a:spcAft>
              <a:buClr>
                <a:schemeClr val="dk1"/>
              </a:buClr>
              <a:buSzPts val="1500"/>
              <a:buChar char="•"/>
            </a:pPr>
            <a:r>
              <a:rPr i="1" lang="fr-FR" sz="1500"/>
              <a:t>Les demandeurs ne doivent pas indiquer une date spécifique de début pour la mise en œuvre de l'action mais simplement indiquer « mois 1 », « mois 2 », etc. </a:t>
            </a:r>
            <a:endParaRPr i="1" sz="1500"/>
          </a:p>
          <a:p>
            <a:pPr indent="-212725" lvl="0" marL="228600" rtl="0" algn="l">
              <a:lnSpc>
                <a:spcPct val="70000"/>
              </a:lnSpc>
              <a:spcBef>
                <a:spcPts val="1000"/>
              </a:spcBef>
              <a:spcAft>
                <a:spcPts val="0"/>
              </a:spcAft>
              <a:buClr>
                <a:schemeClr val="dk1"/>
              </a:buClr>
              <a:buSzPts val="1500"/>
              <a:buChar char="•"/>
            </a:pPr>
            <a:r>
              <a:rPr i="1" lang="fr-FR" sz="1500"/>
              <a:t>Tout mois (ou période intermédiaire) sans activités doit être inclus dans le plan d’action et être inclus dans le calcul de la durée totale estimée de l’action.</a:t>
            </a:r>
            <a:endParaRPr i="1" sz="1500"/>
          </a:p>
          <a:p>
            <a:pPr indent="-212725" lvl="0" marL="228600" rtl="0" algn="l">
              <a:lnSpc>
                <a:spcPct val="70000"/>
              </a:lnSpc>
              <a:spcBef>
                <a:spcPts val="1000"/>
              </a:spcBef>
              <a:spcAft>
                <a:spcPts val="0"/>
              </a:spcAft>
              <a:buClr>
                <a:schemeClr val="dk1"/>
              </a:buClr>
              <a:buSzPts val="1500"/>
              <a:buChar char="•"/>
            </a:pPr>
            <a:r>
              <a:rPr i="1" lang="fr-FR" sz="1500"/>
              <a:t>Il est recommandé de fonder la durée estimée de chaque activité et de l’action dans son ensemble sur la </a:t>
            </a:r>
            <a:r>
              <a:rPr i="1" lang="fr-FR" sz="1500">
                <a:highlight>
                  <a:srgbClr val="FFFF00"/>
                </a:highlight>
              </a:rPr>
              <a:t>durée la plus probable </a:t>
            </a:r>
            <a:r>
              <a:rPr i="1" lang="fr-FR" sz="1500"/>
              <a:t>et non pas sur la durée possible la plus courte, en tenant compte de tous les facteurs susceptibles d’affecter le calendrier de mise en œuvre.</a:t>
            </a:r>
            <a:endParaRPr i="1" sz="1500"/>
          </a:p>
          <a:p>
            <a:pPr indent="-212725" lvl="0" marL="228600" rtl="0" algn="l">
              <a:lnSpc>
                <a:spcPct val="70000"/>
              </a:lnSpc>
              <a:spcBef>
                <a:spcPts val="1000"/>
              </a:spcBef>
              <a:spcAft>
                <a:spcPts val="0"/>
              </a:spcAft>
              <a:buClr>
                <a:schemeClr val="dk1"/>
              </a:buClr>
              <a:buSzPts val="1500"/>
              <a:buChar char="•"/>
            </a:pPr>
            <a:r>
              <a:rPr i="1" lang="fr-FR" sz="1500"/>
              <a:t>Les activités prévues dans le plan d’action doivent correspondre à celles qui sont décrites en détail </a:t>
            </a:r>
            <a:r>
              <a:rPr i="1" lang="fr-FR" sz="1500"/>
              <a:t>précédemment</a:t>
            </a:r>
            <a:endParaRPr i="1" sz="1500"/>
          </a:p>
          <a:p>
            <a:pPr indent="-212725" lvl="0" marL="228600" rtl="0" algn="l">
              <a:lnSpc>
                <a:spcPct val="70000"/>
              </a:lnSpc>
              <a:spcBef>
                <a:spcPts val="1000"/>
              </a:spcBef>
              <a:spcAft>
                <a:spcPts val="0"/>
              </a:spcAft>
              <a:buClr>
                <a:schemeClr val="dk1"/>
              </a:buClr>
              <a:buSzPts val="1500"/>
              <a:buChar char="•"/>
            </a:pPr>
            <a:r>
              <a:rPr i="1" lang="fr-FR" sz="1500"/>
              <a:t>Le plan d’action pour les </a:t>
            </a:r>
            <a:r>
              <a:rPr i="1" lang="fr-FR" sz="1500">
                <a:highlight>
                  <a:srgbClr val="FFFF00"/>
                </a:highlight>
              </a:rPr>
              <a:t>12 premiers mois </a:t>
            </a:r>
            <a:r>
              <a:rPr i="1" lang="fr-FR" sz="1500"/>
              <a:t>de mise en œuvre doit être </a:t>
            </a:r>
            <a:r>
              <a:rPr i="1" lang="fr-FR" sz="1500">
                <a:highlight>
                  <a:srgbClr val="FFFF00"/>
                </a:highlight>
              </a:rPr>
              <a:t>suffisamment détaillé </a:t>
            </a:r>
            <a:r>
              <a:rPr i="1" lang="fr-FR" sz="1500"/>
              <a:t>pour donner un aperçu de la préparation et de la mise en œuvre de chaque activité. Le plan d’action pour </a:t>
            </a:r>
            <a:r>
              <a:rPr i="1" lang="fr-FR" sz="1500">
                <a:highlight>
                  <a:srgbClr val="FFFF00"/>
                </a:highlight>
              </a:rPr>
              <a:t>chacune des années suivantes </a:t>
            </a:r>
            <a:r>
              <a:rPr i="1" lang="fr-FR" sz="1500"/>
              <a:t>peut être </a:t>
            </a:r>
            <a:r>
              <a:rPr i="1" lang="fr-FR" sz="1500">
                <a:highlight>
                  <a:srgbClr val="FFFF00"/>
                </a:highlight>
              </a:rPr>
              <a:t>plus général </a:t>
            </a:r>
            <a:r>
              <a:rPr i="1" lang="fr-FR" sz="1500"/>
              <a:t>et devrait se limiter à une liste des principales activités proposées pour ces années. À cette fin, il doit être divisé en périodes de six mois (NB : un plan d’action plus détaillé pour chaque année ultérieure doit être soumis avant tout nouveau versement de préfinancement conformément à l’article 4.1 des conditions particulières du contrat de subvention).</a:t>
            </a:r>
            <a:endParaRPr i="1" sz="1500"/>
          </a:p>
          <a:p>
            <a:pPr indent="-117475" lvl="0" marL="228600" rtl="0" algn="l">
              <a:lnSpc>
                <a:spcPct val="70000"/>
              </a:lnSpc>
              <a:spcBef>
                <a:spcPts val="1000"/>
              </a:spcBef>
              <a:spcAft>
                <a:spcPts val="0"/>
              </a:spcAft>
              <a:buClr>
                <a:schemeClr val="dk1"/>
              </a:buClr>
              <a:buSzPts val="1750"/>
              <a:buNone/>
            </a:pPr>
            <a:r>
              <a:t/>
            </a:r>
            <a:endParaRPr sz="1750"/>
          </a:p>
        </p:txBody>
      </p:sp>
      <p:pic>
        <p:nvPicPr>
          <p:cNvPr id="313" name="Google Shape;313;p26"/>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1.13 Plan d’action indicatif pour la mise en œuvre de l’action (3): modèle </a:t>
            </a:r>
            <a:endParaRPr/>
          </a:p>
        </p:txBody>
      </p:sp>
      <p:graphicFrame>
        <p:nvGraphicFramePr>
          <p:cNvPr id="319" name="Google Shape;319;p27"/>
          <p:cNvGraphicFramePr/>
          <p:nvPr/>
        </p:nvGraphicFramePr>
        <p:xfrm>
          <a:off x="842211" y="1967344"/>
          <a:ext cx="3000000" cy="3000000"/>
        </p:xfrm>
        <a:graphic>
          <a:graphicData uri="http://schemas.openxmlformats.org/drawingml/2006/table">
            <a:tbl>
              <a:tblPr>
                <a:noFill/>
                <a:tableStyleId>{D6371372-D407-4E01-8F92-2CCACAD1F5C8}</a:tableStyleId>
              </a:tblPr>
              <a:tblGrid>
                <a:gridCol w="1774925"/>
                <a:gridCol w="772025"/>
                <a:gridCol w="629175"/>
                <a:gridCol w="628300"/>
                <a:gridCol w="555225"/>
                <a:gridCol w="513150"/>
                <a:gridCol w="498450"/>
                <a:gridCol w="527875"/>
                <a:gridCol w="513150"/>
                <a:gridCol w="525775"/>
                <a:gridCol w="519475"/>
                <a:gridCol w="519475"/>
                <a:gridCol w="555225"/>
                <a:gridCol w="1979350"/>
              </a:tblGrid>
              <a:tr h="351150">
                <a:tc gridSpan="14">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Année 1</a:t>
                      </a:r>
                      <a:endParaRPr sz="1200" u="none" cap="none" strike="noStrike">
                        <a:latin typeface="Times New Roman"/>
                        <a:ea typeface="Times New Roman"/>
                        <a:cs typeface="Times New Roman"/>
                        <a:sym typeface="Times New Roman"/>
                      </a:endParaRPr>
                    </a:p>
                  </a:txBody>
                  <a:tcPr marT="0" marB="0" marR="68575" marL="68575"/>
                </a:tc>
                <a:tc hMerge="1"/>
                <a:tc hMerge="1"/>
                <a:tc hMerge="1"/>
                <a:tc hMerge="1"/>
                <a:tc hMerge="1"/>
                <a:tc hMerge="1"/>
                <a:tc hMerge="1"/>
                <a:tc hMerge="1"/>
                <a:tc hMerge="1"/>
                <a:tc hMerge="1"/>
                <a:tc hMerge="1"/>
                <a:tc hMerge="1"/>
                <a:tc hMerge="1"/>
              </a:tr>
              <a:tr h="351150">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highlight>
                            <a:srgbClr val="FFFF00"/>
                          </a:highlight>
                        </a:rPr>
                        <a:t> </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gridSpan="6">
                  <a:txBody>
                    <a:bodyPr/>
                    <a:lstStyle/>
                    <a:p>
                      <a:pPr indent="0" lvl="0" marL="0" marR="0" rtl="0" algn="ctr">
                        <a:lnSpc>
                          <a:spcPct val="100000"/>
                        </a:lnSpc>
                        <a:spcBef>
                          <a:spcPts val="0"/>
                        </a:spcBef>
                        <a:spcAft>
                          <a:spcPts val="0"/>
                        </a:spcAft>
                        <a:buClr>
                          <a:srgbClr val="000000"/>
                        </a:buClr>
                        <a:buSzPts val="1100"/>
                        <a:buFont typeface="Arial"/>
                        <a:buNone/>
                      </a:pPr>
                      <a:r>
                        <a:rPr lang="fr-FR" sz="1100" u="none" cap="none" strike="noStrike"/>
                        <a:t>Semestre 1</a:t>
                      </a:r>
                      <a:endParaRPr sz="1800" u="none" cap="none" strike="noStrike"/>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tcPr>
                </a:tc>
                <a:tc hMerge="1"/>
                <a:tc hMerge="1"/>
                <a:tc hMerge="1"/>
                <a:tc hMerge="1"/>
                <a:tc hMerge="1"/>
                <a:tc gridSpan="6">
                  <a:txBody>
                    <a:bodyPr/>
                    <a:lstStyle/>
                    <a:p>
                      <a:pPr indent="0" lvl="0" marL="0" marR="0" rtl="0" algn="ctr">
                        <a:lnSpc>
                          <a:spcPct val="100000"/>
                        </a:lnSpc>
                        <a:spcBef>
                          <a:spcPts val="0"/>
                        </a:spcBef>
                        <a:spcAft>
                          <a:spcPts val="0"/>
                        </a:spcAft>
                        <a:buClr>
                          <a:srgbClr val="000000"/>
                        </a:buClr>
                        <a:buSzPts val="1100"/>
                        <a:buFont typeface="Arial"/>
                        <a:buNone/>
                      </a:pPr>
                      <a:r>
                        <a:rPr lang="fr-FR" sz="1100" u="none" cap="none" strike="noStrike"/>
                        <a:t>Semestre 2</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c hMerge="1"/>
                <a:tc hMerge="1"/>
                <a:tc hMerge="1"/>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02300">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Activité</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Mois 1</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2</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3</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4</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5</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6</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7</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8</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9</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10</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11</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12</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Organisme chargé de la mise en œuvre</a:t>
                      </a:r>
                      <a:endParaRPr sz="1200" u="none" cap="none" strike="noStrike">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08950">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Préparation activité 1 (intitulé)</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highlight>
                            <a:srgbClr val="D3D3D3"/>
                          </a:highlight>
                        </a:rPr>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highlight>
                            <a:srgbClr val="D3D3D3"/>
                          </a:highlight>
                        </a:rPr>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highlight>
                            <a:srgbClr val="D3D3D3"/>
                          </a:highlight>
                        </a:rPr>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02300">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Exécution activité 1 (intitulé)</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02300">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Préparation activité 2 (intitulé)</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0525">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Etc.</a:t>
                      </a:r>
                      <a:endParaRPr sz="1200" u="none" cap="none" strike="noStrike">
                        <a:latin typeface="Times New Roman"/>
                        <a:ea typeface="Times New Roman"/>
                        <a:cs typeface="Times New Roman"/>
                        <a:sym typeface="Times New Roman"/>
                      </a:endParaRPr>
                    </a:p>
                  </a:txBody>
                  <a:tcPr marT="0" marB="0" marR="68575" marL="68575">
                    <a:lnR cap="flat" cmpd="sng" w="12700">
                      <a:solidFill>
                        <a:schemeClr val="dk1"/>
                      </a:solidFill>
                      <a:prstDash val="solid"/>
                      <a:round/>
                      <a:headEnd len="sm" w="sm" type="none"/>
                      <a:tailEnd len="sm" w="sm" type="none"/>
                    </a:lnR>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Clr>
                          <a:srgbClr val="000000"/>
                        </a:buClr>
                        <a:buSzPts val="1100"/>
                        <a:buFont typeface="Arial"/>
                        <a:buNone/>
                      </a:pPr>
                      <a:r>
                        <a:rPr lang="fr-FR" sz="1100" u="none" cap="none" strike="noStrike"/>
                        <a:t> </a:t>
                      </a:r>
                      <a:endParaRPr sz="1200" u="none" cap="none" strike="noStrike">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gf420c3ab89_0_11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lang="fr-FR"/>
              <a:t>1.13</a:t>
            </a:r>
            <a:r>
              <a:rPr lang="fr-FR"/>
              <a:t> Plan d’action indicatif pour la mise en œuvre de l’action (4): modèle </a:t>
            </a:r>
            <a:endParaRPr/>
          </a:p>
        </p:txBody>
      </p:sp>
      <p:pic>
        <p:nvPicPr>
          <p:cNvPr id="325" name="Google Shape;325;gf420c3ab89_0_114"/>
          <p:cNvPicPr preferRelativeResize="0"/>
          <p:nvPr/>
        </p:nvPicPr>
        <p:blipFill>
          <a:blip r:embed="rId3">
            <a:alphaModFix/>
          </a:blip>
          <a:stretch>
            <a:fillRect/>
          </a:stretch>
        </p:blipFill>
        <p:spPr>
          <a:xfrm>
            <a:off x="1460050" y="1690825"/>
            <a:ext cx="9271900" cy="46832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1.14. Durabilité (1) </a:t>
            </a:r>
            <a:endParaRPr/>
          </a:p>
        </p:txBody>
      </p:sp>
      <p:sp>
        <p:nvSpPr>
          <p:cNvPr id="331" name="Google Shape;331;p5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i="1" lang="fr-FR"/>
              <a:t>Décrire les principales </a:t>
            </a:r>
            <a:r>
              <a:rPr i="1" lang="fr-FR">
                <a:highlight>
                  <a:srgbClr val="FFFF00"/>
                </a:highlight>
              </a:rPr>
              <a:t>conditions préalables et hypothèses </a:t>
            </a:r>
            <a:r>
              <a:rPr i="1" lang="fr-FR"/>
              <a:t>pendant et après la phase de mise en œuvre.</a:t>
            </a:r>
            <a:endParaRPr/>
          </a:p>
          <a:p>
            <a:pPr indent="-228600" lvl="0" marL="228600" rtl="0" algn="l">
              <a:lnSpc>
                <a:spcPct val="90000"/>
              </a:lnSpc>
              <a:spcBef>
                <a:spcPts val="1000"/>
              </a:spcBef>
              <a:spcAft>
                <a:spcPts val="0"/>
              </a:spcAft>
              <a:buClr>
                <a:schemeClr val="dk1"/>
              </a:buClr>
              <a:buSzPts val="2800"/>
              <a:buChar char="•"/>
            </a:pPr>
            <a:r>
              <a:rPr i="1" lang="fr-FR"/>
              <a:t>Fournir une </a:t>
            </a:r>
            <a:r>
              <a:rPr i="1" lang="fr-FR">
                <a:highlight>
                  <a:srgbClr val="FFFF00"/>
                </a:highlight>
              </a:rPr>
              <a:t>analyse de risques</a:t>
            </a:r>
            <a:r>
              <a:rPr i="1" lang="fr-FR"/>
              <a:t>. Ceci doit inclure au moins une liste des risques associés à chaque activité proposée accompagnée des mesures correctives pertinentes en vue de réduire ces risques. </a:t>
            </a:r>
            <a:endParaRPr/>
          </a:p>
          <a:p>
            <a:pPr indent="-228600" lvl="0" marL="228600" rtl="0" algn="l">
              <a:lnSpc>
                <a:spcPct val="90000"/>
              </a:lnSpc>
              <a:spcBef>
                <a:spcPts val="1000"/>
              </a:spcBef>
              <a:spcAft>
                <a:spcPts val="0"/>
              </a:spcAft>
              <a:buClr>
                <a:schemeClr val="dk1"/>
              </a:buClr>
              <a:buSzPts val="2800"/>
              <a:buChar char="•"/>
            </a:pPr>
            <a:r>
              <a:rPr i="1" lang="fr-FR"/>
              <a:t>Expliquer comment la </a:t>
            </a:r>
            <a:r>
              <a:rPr i="1" lang="fr-FR">
                <a:highlight>
                  <a:srgbClr val="FFFF00"/>
                </a:highlight>
              </a:rPr>
              <a:t>durabilité sera assurée après l'action</a:t>
            </a:r>
            <a:r>
              <a:rPr i="1" lang="fr-FR"/>
              <a:t>. Ceci peut inclure les aspects liés aux mesures et stratégies nécessaires intégrées dans l'action, au suivi des activités, à l'appropriation des groupes cibles, etc.</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332" name="Google Shape;332;p57"/>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Exemple: tableau d’analyse des risques</a:t>
            </a:r>
            <a:endParaRPr/>
          </a:p>
        </p:txBody>
      </p:sp>
      <p:pic>
        <p:nvPicPr>
          <p:cNvPr id="338" name="Google Shape;338;p58"/>
          <p:cNvPicPr preferRelativeResize="0"/>
          <p:nvPr>
            <p:ph idx="1" type="body"/>
          </p:nvPr>
        </p:nvPicPr>
        <p:blipFill rotWithShape="1">
          <a:blip r:embed="rId3">
            <a:alphaModFix/>
          </a:blip>
          <a:srcRect b="0" l="0" r="0" t="0"/>
          <a:stretch/>
        </p:blipFill>
        <p:spPr>
          <a:xfrm>
            <a:off x="838200" y="2443733"/>
            <a:ext cx="10515600" cy="1970534"/>
          </a:xfrm>
          <a:prstGeom prst="rect">
            <a:avLst/>
          </a:prstGeom>
          <a:noFill/>
          <a:ln>
            <a:noFill/>
          </a:ln>
        </p:spPr>
      </p:pic>
      <p:pic>
        <p:nvPicPr>
          <p:cNvPr id="339" name="Google Shape;339;p58"/>
          <p:cNvPicPr preferRelativeResize="0"/>
          <p:nvPr/>
        </p:nvPicPr>
        <p:blipFill>
          <a:blip r:embed="rId4">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5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Exemple: Tableau de présentation des risques et mesures</a:t>
            </a:r>
            <a:endParaRPr/>
          </a:p>
        </p:txBody>
      </p:sp>
      <p:graphicFrame>
        <p:nvGraphicFramePr>
          <p:cNvPr id="345" name="Google Shape;345;p59"/>
          <p:cNvGraphicFramePr/>
          <p:nvPr/>
        </p:nvGraphicFramePr>
        <p:xfrm>
          <a:off x="838200" y="1825625"/>
          <a:ext cx="3000000" cy="3000000"/>
        </p:xfrm>
        <a:graphic>
          <a:graphicData uri="http://schemas.openxmlformats.org/drawingml/2006/table">
            <a:tbl>
              <a:tblPr bandRow="1" firstRow="1">
                <a:noFill/>
                <a:tableStyleId>{D5C38962-0AB2-4C85-B2B6-38ADDA1E1AC1}</a:tableStyleId>
              </a:tblPr>
              <a:tblGrid>
                <a:gridCol w="3505200"/>
                <a:gridCol w="3505200"/>
                <a:gridCol w="3505200"/>
              </a:tblGrid>
              <a:tr h="370850">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Activité</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Risques principaux</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Mesures correctives/de réduction</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r>
            </a:tbl>
          </a:graphicData>
        </a:graphic>
      </p:graphicFrame>
      <p:pic>
        <p:nvPicPr>
          <p:cNvPr id="346" name="Google Shape;346;p5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1.14. Durabilité (2) </a:t>
            </a:r>
            <a:endParaRPr/>
          </a:p>
        </p:txBody>
      </p:sp>
      <p:sp>
        <p:nvSpPr>
          <p:cNvPr id="352" name="Google Shape;352;p6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70000"/>
              </a:lnSpc>
              <a:spcBef>
                <a:spcPts val="0"/>
              </a:spcBef>
              <a:spcAft>
                <a:spcPts val="0"/>
              </a:spcAft>
              <a:buClr>
                <a:schemeClr val="dk1"/>
              </a:buClr>
              <a:buSzPts val="2380"/>
              <a:buChar char="•"/>
            </a:pPr>
            <a:r>
              <a:rPr i="1" lang="fr-FR" sz="2380"/>
              <a:t>Préciser la façon dont sera menée la démarche de </a:t>
            </a:r>
            <a:r>
              <a:rPr i="1" lang="fr-FR" sz="2380">
                <a:highlight>
                  <a:srgbClr val="FFFF00"/>
                </a:highlight>
              </a:rPr>
              <a:t>capitalisation</a:t>
            </a:r>
            <a:r>
              <a:rPr i="1" lang="fr-FR" sz="2380"/>
              <a:t> (dont les bases sont à poser lors de la conception du projet). Pour rappel, la capitalisation vise l’</a:t>
            </a:r>
            <a:r>
              <a:rPr i="1" lang="fr-FR" sz="2380">
                <a:highlight>
                  <a:srgbClr val="FFFF00"/>
                </a:highlight>
              </a:rPr>
              <a:t>apprentissage</a:t>
            </a:r>
            <a:r>
              <a:rPr i="1" lang="fr-FR" sz="2380"/>
              <a:t> des acteurs du projet sur leurs pratiques et expériences. Il s’agit d’animer une dynamique tout au long du projet qui favorise l’analyse et la prise de recul avec comme ambition, d’aboutir à des enseignements utiles et partageables grâce à différents types de production.</a:t>
            </a:r>
            <a:endParaRPr sz="2380"/>
          </a:p>
          <a:p>
            <a:pPr indent="-228600" lvl="0" marL="228600" rtl="0" algn="l">
              <a:lnSpc>
                <a:spcPct val="70000"/>
              </a:lnSpc>
              <a:spcBef>
                <a:spcPts val="1000"/>
              </a:spcBef>
              <a:spcAft>
                <a:spcPts val="0"/>
              </a:spcAft>
              <a:buClr>
                <a:schemeClr val="dk1"/>
              </a:buClr>
              <a:buSzPts val="2380"/>
              <a:buChar char="•"/>
            </a:pPr>
            <a:r>
              <a:rPr i="1" lang="fr-FR" sz="2380"/>
              <a:t>Dès la soumission de la proposition, il est important de dresser le cadre de la démarche de capitalisation en structurant celle-ci autour de questions clés : </a:t>
            </a:r>
            <a:endParaRPr sz="2380"/>
          </a:p>
          <a:p>
            <a:pPr indent="-228600" lvl="1" marL="685800" rtl="0" algn="l">
              <a:lnSpc>
                <a:spcPct val="70000"/>
              </a:lnSpc>
              <a:spcBef>
                <a:spcPts val="500"/>
              </a:spcBef>
              <a:spcAft>
                <a:spcPts val="0"/>
              </a:spcAft>
              <a:buClr>
                <a:schemeClr val="dk1"/>
              </a:buClr>
              <a:buSzPts val="2040"/>
              <a:buChar char="•"/>
            </a:pPr>
            <a:r>
              <a:rPr b="1" i="1" lang="fr-FR" sz="2040"/>
              <a:t>Sur quelles thématiques/ dimensions du projet</a:t>
            </a:r>
            <a:r>
              <a:rPr i="1" lang="fr-FR" sz="2040"/>
              <a:t> est-il pertinent d’investir une capitalisation ? </a:t>
            </a:r>
            <a:endParaRPr sz="2040"/>
          </a:p>
          <a:p>
            <a:pPr indent="-228600" lvl="1" marL="685800" rtl="0" algn="l">
              <a:lnSpc>
                <a:spcPct val="70000"/>
              </a:lnSpc>
              <a:spcBef>
                <a:spcPts val="500"/>
              </a:spcBef>
              <a:spcAft>
                <a:spcPts val="0"/>
              </a:spcAft>
              <a:buClr>
                <a:schemeClr val="dk1"/>
              </a:buClr>
              <a:buSzPts val="2040"/>
              <a:buChar char="•"/>
            </a:pPr>
            <a:r>
              <a:rPr b="1" i="1" lang="fr-FR" sz="2040"/>
              <a:t>Pour quels objectifs</a:t>
            </a:r>
            <a:r>
              <a:rPr i="1" lang="fr-FR" sz="2040"/>
              <a:t> ?  </a:t>
            </a:r>
            <a:endParaRPr sz="2040"/>
          </a:p>
          <a:p>
            <a:pPr indent="-228600" lvl="1" marL="685800" rtl="0" algn="l">
              <a:lnSpc>
                <a:spcPct val="70000"/>
              </a:lnSpc>
              <a:spcBef>
                <a:spcPts val="500"/>
              </a:spcBef>
              <a:spcAft>
                <a:spcPts val="0"/>
              </a:spcAft>
              <a:buClr>
                <a:schemeClr val="dk1"/>
              </a:buClr>
              <a:buSzPts val="2040"/>
              <a:buChar char="•"/>
            </a:pPr>
            <a:r>
              <a:rPr i="1" lang="fr-FR" sz="2040"/>
              <a:t>Qui sont les contributeurs, c’est-à-dire les acteurs qui sont directement impliqués dans l’expérience ? </a:t>
            </a:r>
            <a:endParaRPr sz="2040"/>
          </a:p>
          <a:p>
            <a:pPr indent="-228600" lvl="1" marL="685800" rtl="0" algn="l">
              <a:lnSpc>
                <a:spcPct val="70000"/>
              </a:lnSpc>
              <a:spcBef>
                <a:spcPts val="500"/>
              </a:spcBef>
              <a:spcAft>
                <a:spcPts val="0"/>
              </a:spcAft>
              <a:buClr>
                <a:schemeClr val="dk1"/>
              </a:buClr>
              <a:buSzPts val="2040"/>
              <a:buChar char="•"/>
            </a:pPr>
            <a:r>
              <a:rPr i="1" lang="fr-FR" sz="2040"/>
              <a:t>Quelles productions et pour quels destinataires ? </a:t>
            </a:r>
            <a:endParaRPr sz="2040"/>
          </a:p>
          <a:p>
            <a:pPr indent="-228600" lvl="1" marL="685800" rtl="0" algn="l">
              <a:lnSpc>
                <a:spcPct val="70000"/>
              </a:lnSpc>
              <a:spcBef>
                <a:spcPts val="500"/>
              </a:spcBef>
              <a:spcAft>
                <a:spcPts val="0"/>
              </a:spcAft>
              <a:buClr>
                <a:schemeClr val="dk1"/>
              </a:buClr>
              <a:buSzPts val="2040"/>
              <a:buChar char="•"/>
            </a:pPr>
            <a:r>
              <a:rPr i="1" lang="fr-FR" sz="2040"/>
              <a:t>Quelles ressources pour assurer l’accompagnement de la capitalisation (interne ou recours à un appui externe) et la production ? </a:t>
            </a:r>
            <a:endParaRPr sz="204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6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1.14. Durabilité (3) </a:t>
            </a:r>
            <a:endParaRPr/>
          </a:p>
        </p:txBody>
      </p:sp>
      <p:sp>
        <p:nvSpPr>
          <p:cNvPr id="358" name="Google Shape;358;p6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590"/>
              <a:buChar char="•"/>
            </a:pPr>
            <a:r>
              <a:rPr b="1" lang="fr-FR" sz="2590"/>
              <a:t>Pérennité opérationnelle</a:t>
            </a:r>
            <a:endParaRPr sz="2590"/>
          </a:p>
          <a:p>
            <a:pPr indent="0" lvl="0" marL="0" rtl="0" algn="l">
              <a:lnSpc>
                <a:spcPct val="90000"/>
              </a:lnSpc>
              <a:spcBef>
                <a:spcPts val="1000"/>
              </a:spcBef>
              <a:spcAft>
                <a:spcPts val="0"/>
              </a:spcAft>
              <a:buClr>
                <a:schemeClr val="dk1"/>
              </a:buClr>
              <a:buSzPts val="2590"/>
              <a:buNone/>
            </a:pPr>
            <a:r>
              <a:rPr i="1" lang="fr-FR" sz="2590"/>
              <a:t>Décrire dans quelle mesure les </a:t>
            </a:r>
            <a:r>
              <a:rPr i="1" lang="fr-FR" sz="2590">
                <a:highlight>
                  <a:srgbClr val="FFFF00"/>
                </a:highlight>
              </a:rPr>
              <a:t>activités du projet pourront se poursuivre </a:t>
            </a:r>
            <a:r>
              <a:rPr i="1" lang="fr-FR" sz="2590"/>
              <a:t>au-delà du projet et la </a:t>
            </a:r>
            <a:r>
              <a:rPr i="1" lang="fr-FR" sz="2590">
                <a:highlight>
                  <a:srgbClr val="FFFF00"/>
                </a:highlight>
              </a:rPr>
              <a:t>stratégie de sortie </a:t>
            </a:r>
            <a:r>
              <a:rPr i="1" lang="fr-FR" sz="2590"/>
              <a:t>employée pour ce faire. Expliquer quel </a:t>
            </a:r>
            <a:r>
              <a:rPr i="1" lang="fr-FR" sz="2590">
                <a:highlight>
                  <a:srgbClr val="FFFF00"/>
                </a:highlight>
              </a:rPr>
              <a:t>impact le projet aura à moyen/long terme </a:t>
            </a:r>
            <a:r>
              <a:rPr i="1" lang="fr-FR" sz="2590"/>
              <a:t>sur les bénéficiaires.</a:t>
            </a:r>
            <a:endParaRPr sz="2590"/>
          </a:p>
          <a:p>
            <a:pPr indent="-228600" lvl="0" marL="228600" rtl="0" algn="l">
              <a:lnSpc>
                <a:spcPct val="90000"/>
              </a:lnSpc>
              <a:spcBef>
                <a:spcPts val="1000"/>
              </a:spcBef>
              <a:spcAft>
                <a:spcPts val="0"/>
              </a:spcAft>
              <a:buClr>
                <a:schemeClr val="dk1"/>
              </a:buClr>
              <a:buSzPts val="2590"/>
              <a:buChar char="•"/>
            </a:pPr>
            <a:r>
              <a:rPr b="1" lang="fr-FR" sz="2590"/>
              <a:t>Pérennité financière</a:t>
            </a:r>
            <a:endParaRPr sz="2590"/>
          </a:p>
          <a:p>
            <a:pPr indent="0" lvl="0" marL="0" rtl="0" algn="l">
              <a:lnSpc>
                <a:spcPct val="90000"/>
              </a:lnSpc>
              <a:spcBef>
                <a:spcPts val="1000"/>
              </a:spcBef>
              <a:spcAft>
                <a:spcPts val="0"/>
              </a:spcAft>
              <a:buClr>
                <a:schemeClr val="dk1"/>
              </a:buClr>
              <a:buSzPts val="2590"/>
              <a:buNone/>
            </a:pPr>
            <a:r>
              <a:rPr i="1" lang="fr-FR" sz="2590"/>
              <a:t>Décrire dans quelle mesure le projet pourra activer un effet de levier pour </a:t>
            </a:r>
            <a:r>
              <a:rPr i="1" lang="fr-FR" sz="2590">
                <a:highlight>
                  <a:srgbClr val="FFFF00"/>
                </a:highlight>
              </a:rPr>
              <a:t>mobiliser de nouveaux financements après la fin du projet</a:t>
            </a:r>
            <a:r>
              <a:rPr i="1" lang="fr-FR" sz="2590"/>
              <a:t>, et/ou être intégré dans les subventions du Fonds mondial et/ou être </a:t>
            </a:r>
            <a:r>
              <a:rPr i="1" lang="fr-FR" sz="2590">
                <a:highlight>
                  <a:srgbClr val="FFFF00"/>
                </a:highlight>
              </a:rPr>
              <a:t>repris par le Gouvernement </a:t>
            </a:r>
            <a:r>
              <a:rPr i="1" lang="fr-FR" sz="2590"/>
              <a:t>local. Quelles dispositions seront mises en place dès le début du projet afin de </a:t>
            </a:r>
            <a:r>
              <a:rPr i="1" lang="fr-FR" sz="2590">
                <a:highlight>
                  <a:srgbClr val="FFFF00"/>
                </a:highlight>
              </a:rPr>
              <a:t>maximiser les opportunités </a:t>
            </a:r>
            <a:r>
              <a:rPr i="1" lang="fr-FR" sz="2590"/>
              <a:t>de pérennisation financière ?</a:t>
            </a:r>
            <a:endParaRPr sz="259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1.14. Durabilité (4)</a:t>
            </a:r>
            <a:endParaRPr/>
          </a:p>
        </p:txBody>
      </p:sp>
      <p:sp>
        <p:nvSpPr>
          <p:cNvPr id="364" name="Google Shape;364;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fr-FR"/>
              <a:t>Pérennité politique</a:t>
            </a:r>
            <a:endParaRPr/>
          </a:p>
          <a:p>
            <a:pPr indent="-228600" lvl="0" marL="228600" rtl="0" algn="l">
              <a:lnSpc>
                <a:spcPct val="90000"/>
              </a:lnSpc>
              <a:spcBef>
                <a:spcPts val="1000"/>
              </a:spcBef>
              <a:spcAft>
                <a:spcPts val="0"/>
              </a:spcAft>
              <a:buClr>
                <a:schemeClr val="dk1"/>
              </a:buClr>
              <a:buSzPts val="2800"/>
              <a:buChar char="•"/>
            </a:pPr>
            <a:r>
              <a:rPr i="1" lang="fr-FR"/>
              <a:t>Décrire </a:t>
            </a:r>
            <a:r>
              <a:rPr i="1" lang="fr-FR">
                <a:highlight>
                  <a:srgbClr val="FFFF00"/>
                </a:highlight>
              </a:rPr>
              <a:t>les changements politiques </a:t>
            </a:r>
            <a:r>
              <a:rPr i="1" lang="fr-FR"/>
              <a:t>auxquels le projet aura contribué, et qui permettront la pérennisation opérationnelle et financière du projet.</a:t>
            </a:r>
            <a:endParaRPr/>
          </a:p>
          <a:p>
            <a:pPr indent="0" lvl="0" marL="0" rtl="0" algn="l">
              <a:lnSpc>
                <a:spcPct val="90000"/>
              </a:lnSpc>
              <a:spcBef>
                <a:spcPts val="1000"/>
              </a:spcBef>
              <a:spcAft>
                <a:spcPts val="0"/>
              </a:spcAft>
              <a:buClr>
                <a:schemeClr val="dk1"/>
              </a:buClr>
              <a:buSzPts val="2800"/>
              <a:buNone/>
            </a:pPr>
            <a:r>
              <a:rPr b="1" lang="fr-FR"/>
              <a:t>Durabilité des transformations sociales </a:t>
            </a:r>
            <a:endParaRPr/>
          </a:p>
          <a:p>
            <a:pPr indent="-228600" lvl="0" marL="228600" rtl="0" algn="l">
              <a:lnSpc>
                <a:spcPct val="90000"/>
              </a:lnSpc>
              <a:spcBef>
                <a:spcPts val="1000"/>
              </a:spcBef>
              <a:spcAft>
                <a:spcPts val="0"/>
              </a:spcAft>
              <a:buClr>
                <a:schemeClr val="dk1"/>
              </a:buClr>
              <a:buSzPts val="2800"/>
              <a:buChar char="•"/>
            </a:pPr>
            <a:r>
              <a:rPr i="1" lang="fr-FR"/>
              <a:t>Décrire les transformations sociales auxquelles le projet aura contribué, en termes de transformations des </a:t>
            </a:r>
            <a:r>
              <a:rPr i="1" lang="fr-FR">
                <a:highlight>
                  <a:srgbClr val="FFFF00"/>
                </a:highlight>
              </a:rPr>
              <a:t>stéréotypes de genre</a:t>
            </a:r>
            <a:r>
              <a:rPr i="1" lang="fr-FR"/>
              <a:t>, des rôles et pouvoir des femmes et des hommes dans la société, pour aller vers </a:t>
            </a:r>
            <a:r>
              <a:rPr i="1" lang="fr-FR">
                <a:highlight>
                  <a:srgbClr val="FFFF00"/>
                </a:highlight>
              </a:rPr>
              <a:t>plus d’égalité</a:t>
            </a:r>
            <a:r>
              <a:rPr i="1" lang="fr-FR"/>
              <a:t>. Indiquer les </a:t>
            </a:r>
            <a:r>
              <a:rPr i="1" lang="fr-FR">
                <a:highlight>
                  <a:srgbClr val="FFFF00"/>
                </a:highlight>
              </a:rPr>
              <a:t>évolutions durables en termes de droits humains </a:t>
            </a:r>
            <a:r>
              <a:rPr i="1" lang="fr-FR"/>
              <a:t>auquel le projet aura contribué.</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Objectifs d’apprentissage pour les sessions</a:t>
            </a:r>
            <a:endParaRPr/>
          </a:p>
        </p:txBody>
      </p:sp>
      <p:sp>
        <p:nvSpPr>
          <p:cNvPr id="110" name="Google Shape;110;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Fondamentalement: Présenter et démystifier les concepts de la méthode de « gestion axée sur les résultats.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fr-FR"/>
              <a:t>Pour les participants : remettre à niveau les candidats sur la rédaction de propositions de projet / donner une chance à tous à la deuxième étape du processus de sélection. </a:t>
            </a:r>
            <a:endParaRPr/>
          </a:p>
          <a:p>
            <a:pPr indent="-228600" lvl="0" marL="228600" rtl="0" algn="l">
              <a:lnSpc>
                <a:spcPct val="90000"/>
              </a:lnSpc>
              <a:spcBef>
                <a:spcPts val="1000"/>
              </a:spcBef>
              <a:spcAft>
                <a:spcPts val="0"/>
              </a:spcAft>
              <a:buClr>
                <a:schemeClr val="dk1"/>
              </a:buClr>
              <a:buSzPts val="2800"/>
              <a:buChar char="•"/>
            </a:pPr>
            <a:r>
              <a:rPr lang="fr-FR"/>
              <a:t>Pour Innov’i: Assurer un niveau de qualité satisfaisant au stade des demandes complètes</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111" name="Google Shape;111;p4"/>
          <p:cNvPicPr preferRelativeResize="0"/>
          <p:nvPr/>
        </p:nvPicPr>
        <p:blipFill>
          <a:blip r:embed="rId3">
            <a:alphaModFix/>
          </a:blip>
          <a:stretch>
            <a:fillRect/>
          </a:stretch>
        </p:blipFill>
        <p:spPr>
          <a:xfrm>
            <a:off x="4035400" y="5837175"/>
            <a:ext cx="4067425" cy="1097025"/>
          </a:xfrm>
          <a:prstGeom prst="rect">
            <a:avLst/>
          </a:prstGeom>
          <a:noFill/>
          <a:ln>
            <a:noFill/>
          </a:ln>
        </p:spPr>
      </p:pic>
      <p:pic>
        <p:nvPicPr>
          <p:cNvPr id="112" name="Google Shape;112;p4"/>
          <p:cNvPicPr preferRelativeResize="0"/>
          <p:nvPr/>
        </p:nvPicPr>
        <p:blipFill>
          <a:blip r:embed="rId3">
            <a:alphaModFix/>
          </a:blip>
          <a:stretch>
            <a:fillRect/>
          </a:stretch>
        </p:blipFill>
        <p:spPr>
          <a:xfrm>
            <a:off x="3959200" y="5684775"/>
            <a:ext cx="4067425" cy="109702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6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fr-FR"/>
              <a:t>Fin session 1</a:t>
            </a:r>
            <a:endParaRPr/>
          </a:p>
        </p:txBody>
      </p:sp>
      <p:sp>
        <p:nvSpPr>
          <p:cNvPr id="370" name="Google Shape;370;p6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fr-FR"/>
              <a:t>Introduction à la technique du cadre logique</a:t>
            </a:r>
            <a:endParaRPr/>
          </a:p>
        </p:txBody>
      </p:sp>
      <p:sp>
        <p:nvSpPr>
          <p:cNvPr id="376" name="Google Shape;376;p6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fr-FR"/>
              <a:t>Session : 4</a:t>
            </a:r>
            <a:endParaRPr/>
          </a:p>
          <a:p>
            <a:pPr indent="0" lvl="0" marL="0" rtl="0" algn="l">
              <a:lnSpc>
                <a:spcPct val="90000"/>
              </a:lnSpc>
              <a:spcBef>
                <a:spcPts val="1000"/>
              </a:spcBef>
              <a:spcAft>
                <a:spcPts val="0"/>
              </a:spcAft>
              <a:buClr>
                <a:srgbClr val="888888"/>
              </a:buClr>
              <a:buSzPts val="2400"/>
              <a:buNone/>
            </a:pPr>
            <a:r>
              <a:rPr lang="fr-FR"/>
              <a:t>Durée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6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Objectifs</a:t>
            </a:r>
            <a:endParaRPr/>
          </a:p>
        </p:txBody>
      </p:sp>
      <p:sp>
        <p:nvSpPr>
          <p:cNvPr id="382" name="Google Shape;382;p6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Comprendre la </a:t>
            </a:r>
            <a:r>
              <a:rPr lang="fr-FR"/>
              <a:t>méthodologie</a:t>
            </a:r>
            <a:r>
              <a:rPr lang="fr-FR"/>
              <a:t> du cadre logique</a:t>
            </a:r>
            <a:endParaRPr/>
          </a:p>
          <a:p>
            <a:pPr indent="-228600" lvl="0" marL="228600" rtl="0" algn="l">
              <a:lnSpc>
                <a:spcPct val="90000"/>
              </a:lnSpc>
              <a:spcBef>
                <a:spcPts val="1000"/>
              </a:spcBef>
              <a:spcAft>
                <a:spcPts val="0"/>
              </a:spcAft>
              <a:buClr>
                <a:schemeClr val="dk1"/>
              </a:buClr>
              <a:buSzPts val="2800"/>
              <a:buChar char="•"/>
            </a:pPr>
            <a:r>
              <a:rPr lang="fr-FR"/>
              <a:t>Avoir une methode pour cadrer sa </a:t>
            </a:r>
            <a:r>
              <a:rPr lang="fr-FR"/>
              <a:t>réflexion</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383" name="Google Shape;383;p65"/>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Definitions (1)</a:t>
            </a:r>
            <a:endParaRPr/>
          </a:p>
        </p:txBody>
      </p:sp>
      <p:sp>
        <p:nvSpPr>
          <p:cNvPr id="389" name="Google Shape;389;p66"/>
          <p:cNvSpPr txBox="1"/>
          <p:nvPr>
            <p:ph idx="1" type="body"/>
          </p:nvPr>
        </p:nvSpPr>
        <p:spPr>
          <a:xfrm>
            <a:off x="838200" y="1878633"/>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Définitions: </a:t>
            </a:r>
            <a:endParaRPr/>
          </a:p>
          <a:p>
            <a:pPr indent="0" lvl="0" marL="0" rtl="0" algn="l">
              <a:lnSpc>
                <a:spcPct val="90000"/>
              </a:lnSpc>
              <a:spcBef>
                <a:spcPts val="1000"/>
              </a:spcBef>
              <a:spcAft>
                <a:spcPts val="0"/>
              </a:spcAft>
              <a:buClr>
                <a:schemeClr val="dk1"/>
              </a:buClr>
              <a:buSzPts val="2800"/>
              <a:buNone/>
            </a:pPr>
            <a:r>
              <a:rPr lang="fr-FR"/>
              <a:t>Un "cadre logique" (ou logframe matrix) est une matrice dans laquelle les </a:t>
            </a:r>
            <a:r>
              <a:rPr lang="fr-FR">
                <a:highlight>
                  <a:srgbClr val="FFFF00"/>
                </a:highlight>
              </a:rPr>
              <a:t>résultats</a:t>
            </a:r>
            <a:r>
              <a:rPr lang="fr-FR"/>
              <a:t>, les </a:t>
            </a:r>
            <a:r>
              <a:rPr lang="fr-FR">
                <a:highlight>
                  <a:srgbClr val="FFFF00"/>
                </a:highlight>
              </a:rPr>
              <a:t>hypothèses</a:t>
            </a:r>
            <a:r>
              <a:rPr lang="fr-FR"/>
              <a:t>, les </a:t>
            </a:r>
            <a:r>
              <a:rPr lang="fr-FR">
                <a:highlight>
                  <a:srgbClr val="FFFF00"/>
                </a:highlight>
              </a:rPr>
              <a:t>indicateurs</a:t>
            </a:r>
            <a:r>
              <a:rPr lang="fr-FR"/>
              <a:t>, les </a:t>
            </a:r>
            <a:r>
              <a:rPr lang="fr-FR">
                <a:highlight>
                  <a:srgbClr val="FFFF00"/>
                </a:highlight>
              </a:rPr>
              <a:t>objectifs</a:t>
            </a:r>
            <a:r>
              <a:rPr lang="fr-FR"/>
              <a:t>, les </a:t>
            </a:r>
            <a:r>
              <a:rPr lang="fr-FR">
                <a:highlight>
                  <a:srgbClr val="FFFF00"/>
                </a:highlight>
              </a:rPr>
              <a:t>références de base</a:t>
            </a:r>
            <a:r>
              <a:rPr lang="fr-FR"/>
              <a:t> et les </a:t>
            </a:r>
            <a:r>
              <a:rPr lang="fr-FR">
                <a:highlight>
                  <a:srgbClr val="FFFF00"/>
                </a:highlight>
              </a:rPr>
              <a:t>sources de vérification </a:t>
            </a:r>
            <a:r>
              <a:rPr lang="fr-FR"/>
              <a:t>liées à une action sont </a:t>
            </a:r>
            <a:r>
              <a:rPr lang="fr-FR"/>
              <a:t>présentés.</a:t>
            </a:r>
            <a:r>
              <a:rPr lang="fr-FR"/>
              <a:t> </a:t>
            </a:r>
            <a:endParaRPr/>
          </a:p>
          <a:p>
            <a:pPr indent="0" lvl="0" marL="0" rtl="0" algn="l">
              <a:lnSpc>
                <a:spcPct val="90000"/>
              </a:lnSpc>
              <a:spcBef>
                <a:spcPts val="1000"/>
              </a:spcBef>
              <a:spcAft>
                <a:spcPts val="0"/>
              </a:spcAft>
              <a:buClr>
                <a:schemeClr val="dk1"/>
              </a:buClr>
              <a:buSzPts val="2800"/>
              <a:buNone/>
            </a:pPr>
            <a:r>
              <a:rPr lang="fr-FR"/>
              <a:t>Le cadre logique du projet </a:t>
            </a:r>
            <a:r>
              <a:rPr lang="fr-FR">
                <a:highlight>
                  <a:srgbClr val="FFFF00"/>
                </a:highlight>
              </a:rPr>
              <a:t>évolue</a:t>
            </a:r>
            <a:r>
              <a:rPr lang="fr-FR"/>
              <a:t> au long du projet: des nouvelles lignes peuvent être ajoutées pour lister les activités, ainsi que de nouvelles colonnes pour les objectifs intermédiaires </a:t>
            </a:r>
            <a:r>
              <a:rPr lang="fr-FR"/>
              <a:t>qui jalonnent</a:t>
            </a:r>
            <a:r>
              <a:rPr lang="fr-FR"/>
              <a:t> le projet, afin d'évaluer la réalisation des résultats (voir "valeur actuelle"), telle que mesurée par des indicateurs.</a:t>
            </a:r>
            <a:endParaRPr/>
          </a:p>
        </p:txBody>
      </p:sp>
      <p:pic>
        <p:nvPicPr>
          <p:cNvPr id="390" name="Google Shape;390;p66"/>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6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Definitions (2)</a:t>
            </a:r>
            <a:endParaRPr/>
          </a:p>
        </p:txBody>
      </p:sp>
      <p:sp>
        <p:nvSpPr>
          <p:cNvPr id="396" name="Google Shape;396;p6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La </a:t>
            </a:r>
            <a:r>
              <a:rPr lang="fr-FR">
                <a:highlight>
                  <a:srgbClr val="FFFF00"/>
                </a:highlight>
              </a:rPr>
              <a:t>logique d’intervention </a:t>
            </a:r>
            <a:r>
              <a:rPr lang="fr-FR"/>
              <a:t>montre comment, dans un contexte donné, les </a:t>
            </a:r>
            <a:r>
              <a:rPr lang="fr-FR">
                <a:highlight>
                  <a:srgbClr val="FFFF00"/>
                </a:highlight>
              </a:rPr>
              <a:t>activités</a:t>
            </a:r>
            <a:r>
              <a:rPr lang="fr-FR"/>
              <a:t> permettront d'atteindre les </a:t>
            </a:r>
            <a:r>
              <a:rPr lang="fr-FR">
                <a:highlight>
                  <a:srgbClr val="FFFF00"/>
                </a:highlight>
              </a:rPr>
              <a:t>résultats</a:t>
            </a:r>
            <a:r>
              <a:rPr lang="fr-FR"/>
              <a:t>, les résultats des réalisations et les réalisations de l'impact attendu.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397" name="Google Shape;397;p67"/>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La Chaine de Résultats</a:t>
            </a:r>
            <a:endParaRPr/>
          </a:p>
        </p:txBody>
      </p:sp>
      <p:grpSp>
        <p:nvGrpSpPr>
          <p:cNvPr id="403" name="Google Shape;403;p68"/>
          <p:cNvGrpSpPr/>
          <p:nvPr/>
        </p:nvGrpSpPr>
        <p:grpSpPr>
          <a:xfrm>
            <a:off x="838200" y="1826899"/>
            <a:ext cx="10515600" cy="4348789"/>
            <a:chOff x="0" y="1274"/>
            <a:chExt cx="10515600" cy="4348789"/>
          </a:xfrm>
        </p:grpSpPr>
        <p:sp>
          <p:nvSpPr>
            <p:cNvPr id="404" name="Google Shape;404;p68"/>
            <p:cNvSpPr/>
            <p:nvPr/>
          </p:nvSpPr>
          <p:spPr>
            <a:xfrm>
              <a:off x="4206239" y="1274"/>
              <a:ext cx="6309360" cy="1011346"/>
            </a:xfrm>
            <a:prstGeom prst="rightArrow">
              <a:avLst>
                <a:gd fmla="val 75000" name="adj1"/>
                <a:gd fmla="val 50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68"/>
            <p:cNvSpPr txBox="1"/>
            <p:nvPr/>
          </p:nvSpPr>
          <p:spPr>
            <a:xfrm>
              <a:off x="4206239" y="127692"/>
              <a:ext cx="5930105" cy="758510"/>
            </a:xfrm>
            <a:prstGeom prst="rect">
              <a:avLst/>
            </a:prstGeom>
            <a:noFill/>
            <a:ln>
              <a:noFill/>
            </a:ln>
          </p:spPr>
          <p:txBody>
            <a:bodyPr anchorCtr="0" anchor="t" bIns="16500" lIns="16500" spcFirstLastPara="1" rIns="16500" wrap="square" tIns="165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fr-FR" sz="2600" u="none" cap="none" strike="noStrike">
                  <a:solidFill>
                    <a:schemeClr val="dk1"/>
                  </a:solidFill>
                  <a:latin typeface="Calibri"/>
                  <a:ea typeface="Calibri"/>
                  <a:cs typeface="Calibri"/>
                  <a:sym typeface="Calibri"/>
                </a:rPr>
                <a:t>Actions entreprises pour obtenir des résultats</a:t>
              </a:r>
              <a:endParaRPr b="0" i="0" sz="2600" u="none" cap="none" strike="noStrike">
                <a:solidFill>
                  <a:schemeClr val="dk1"/>
                </a:solidFill>
                <a:latin typeface="Calibri"/>
                <a:ea typeface="Calibri"/>
                <a:cs typeface="Calibri"/>
                <a:sym typeface="Calibri"/>
              </a:endParaRPr>
            </a:p>
          </p:txBody>
        </p:sp>
        <p:sp>
          <p:nvSpPr>
            <p:cNvPr id="406" name="Google Shape;406;p68"/>
            <p:cNvSpPr/>
            <p:nvPr/>
          </p:nvSpPr>
          <p:spPr>
            <a:xfrm>
              <a:off x="0" y="1274"/>
              <a:ext cx="4206240" cy="1011346"/>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68"/>
            <p:cNvSpPr txBox="1"/>
            <p:nvPr/>
          </p:nvSpPr>
          <p:spPr>
            <a:xfrm>
              <a:off x="49370" y="50644"/>
              <a:ext cx="4107500" cy="912606"/>
            </a:xfrm>
            <a:prstGeom prst="rect">
              <a:avLst/>
            </a:prstGeom>
            <a:noFill/>
            <a:ln>
              <a:noFill/>
            </a:ln>
          </p:spPr>
          <p:txBody>
            <a:bodyPr anchorCtr="0" anchor="ctr" bIns="80000" lIns="160000" spcFirstLastPara="1" rIns="160000" wrap="square" tIns="80000">
              <a:noAutofit/>
            </a:bodyPr>
            <a:lstStyle/>
            <a:p>
              <a:pPr indent="0" lvl="0" marL="0" marR="0" rtl="0" algn="ctr">
                <a:lnSpc>
                  <a:spcPct val="90000"/>
                </a:lnSpc>
                <a:spcBef>
                  <a:spcPts val="0"/>
                </a:spcBef>
                <a:spcAft>
                  <a:spcPts val="0"/>
                </a:spcAft>
                <a:buClr>
                  <a:schemeClr val="lt1"/>
                </a:buClr>
                <a:buSzPts val="4200"/>
                <a:buFont typeface="Calibri"/>
                <a:buNone/>
              </a:pPr>
              <a:r>
                <a:rPr b="0" i="0" lang="fr-FR" sz="4200" u="none" cap="none" strike="noStrike">
                  <a:solidFill>
                    <a:schemeClr val="lt1"/>
                  </a:solidFill>
                  <a:latin typeface="Calibri"/>
                  <a:ea typeface="Calibri"/>
                  <a:cs typeface="Calibri"/>
                  <a:sym typeface="Calibri"/>
                </a:rPr>
                <a:t>Activités</a:t>
              </a:r>
              <a:endParaRPr b="0" i="0" sz="4200" u="none" cap="none" strike="noStrike">
                <a:solidFill>
                  <a:schemeClr val="lt1"/>
                </a:solidFill>
                <a:latin typeface="Calibri"/>
                <a:ea typeface="Calibri"/>
                <a:cs typeface="Calibri"/>
                <a:sym typeface="Calibri"/>
              </a:endParaRPr>
            </a:p>
          </p:txBody>
        </p:sp>
        <p:sp>
          <p:nvSpPr>
            <p:cNvPr id="408" name="Google Shape;408;p68"/>
            <p:cNvSpPr/>
            <p:nvPr/>
          </p:nvSpPr>
          <p:spPr>
            <a:xfrm>
              <a:off x="4206239" y="1113755"/>
              <a:ext cx="6309360" cy="1011346"/>
            </a:xfrm>
            <a:prstGeom prst="rightArrow">
              <a:avLst>
                <a:gd fmla="val 75000" name="adj1"/>
                <a:gd fmla="val 50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68"/>
            <p:cNvSpPr txBox="1"/>
            <p:nvPr/>
          </p:nvSpPr>
          <p:spPr>
            <a:xfrm>
              <a:off x="4206239" y="1240173"/>
              <a:ext cx="5930105" cy="758510"/>
            </a:xfrm>
            <a:prstGeom prst="rect">
              <a:avLst/>
            </a:prstGeom>
            <a:noFill/>
            <a:ln>
              <a:noFill/>
            </a:ln>
          </p:spPr>
          <p:txBody>
            <a:bodyPr anchorCtr="0" anchor="t" bIns="16500" lIns="16500" spcFirstLastPara="1" rIns="16500" wrap="square" tIns="165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fr-FR" sz="2600" u="none" cap="none" strike="noStrike">
                  <a:solidFill>
                    <a:schemeClr val="dk1"/>
                  </a:solidFill>
                  <a:latin typeface="Calibri"/>
                  <a:ea typeface="Calibri"/>
                  <a:cs typeface="Calibri"/>
                  <a:sym typeface="Calibri"/>
                </a:rPr>
                <a:t>Produits, biens et services résultants des activités de l'action</a:t>
              </a:r>
              <a:endParaRPr b="0" i="0" sz="2600" u="none" cap="none" strike="noStrike">
                <a:solidFill>
                  <a:schemeClr val="dk1"/>
                </a:solidFill>
                <a:latin typeface="Calibri"/>
                <a:ea typeface="Calibri"/>
                <a:cs typeface="Calibri"/>
                <a:sym typeface="Calibri"/>
              </a:endParaRPr>
            </a:p>
          </p:txBody>
        </p:sp>
        <p:sp>
          <p:nvSpPr>
            <p:cNvPr id="410" name="Google Shape;410;p68"/>
            <p:cNvSpPr/>
            <p:nvPr/>
          </p:nvSpPr>
          <p:spPr>
            <a:xfrm>
              <a:off x="0" y="1113755"/>
              <a:ext cx="4206240" cy="1011346"/>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1" name="Google Shape;411;p68"/>
            <p:cNvSpPr txBox="1"/>
            <p:nvPr/>
          </p:nvSpPr>
          <p:spPr>
            <a:xfrm>
              <a:off x="49370" y="1163125"/>
              <a:ext cx="4107500" cy="912606"/>
            </a:xfrm>
            <a:prstGeom prst="rect">
              <a:avLst/>
            </a:prstGeom>
            <a:noFill/>
            <a:ln>
              <a:noFill/>
            </a:ln>
          </p:spPr>
          <p:txBody>
            <a:bodyPr anchorCtr="0" anchor="ctr" bIns="80000" lIns="160000" spcFirstLastPara="1" rIns="160000" wrap="square" tIns="80000">
              <a:noAutofit/>
            </a:bodyPr>
            <a:lstStyle/>
            <a:p>
              <a:pPr indent="0" lvl="0" marL="0" marR="0" rtl="0" algn="ctr">
                <a:lnSpc>
                  <a:spcPct val="90000"/>
                </a:lnSpc>
                <a:spcBef>
                  <a:spcPts val="0"/>
                </a:spcBef>
                <a:spcAft>
                  <a:spcPts val="0"/>
                </a:spcAft>
                <a:buClr>
                  <a:schemeClr val="lt1"/>
                </a:buClr>
                <a:buSzPts val="4200"/>
                <a:buFont typeface="Calibri"/>
                <a:buNone/>
              </a:pPr>
              <a:r>
                <a:rPr b="0" i="0" lang="fr-FR" sz="4200" u="none" cap="none" strike="noStrike">
                  <a:solidFill>
                    <a:schemeClr val="lt1"/>
                  </a:solidFill>
                  <a:latin typeface="Calibri"/>
                  <a:ea typeface="Calibri"/>
                  <a:cs typeface="Calibri"/>
                  <a:sym typeface="Calibri"/>
                </a:rPr>
                <a:t>Résultats</a:t>
              </a:r>
              <a:endParaRPr b="0" i="0" sz="4200" u="none" cap="none" strike="noStrike">
                <a:solidFill>
                  <a:schemeClr val="lt1"/>
                </a:solidFill>
                <a:latin typeface="Calibri"/>
                <a:ea typeface="Calibri"/>
                <a:cs typeface="Calibri"/>
                <a:sym typeface="Calibri"/>
              </a:endParaRPr>
            </a:p>
          </p:txBody>
        </p:sp>
        <p:sp>
          <p:nvSpPr>
            <p:cNvPr id="412" name="Google Shape;412;p68"/>
            <p:cNvSpPr/>
            <p:nvPr/>
          </p:nvSpPr>
          <p:spPr>
            <a:xfrm>
              <a:off x="4206240" y="2226236"/>
              <a:ext cx="6309360" cy="1011346"/>
            </a:xfrm>
            <a:prstGeom prst="rightArrow">
              <a:avLst>
                <a:gd fmla="val 75000" name="adj1"/>
                <a:gd fmla="val 50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68"/>
            <p:cNvSpPr txBox="1"/>
            <p:nvPr/>
          </p:nvSpPr>
          <p:spPr>
            <a:xfrm>
              <a:off x="4206240" y="2352654"/>
              <a:ext cx="5930105" cy="758510"/>
            </a:xfrm>
            <a:prstGeom prst="rect">
              <a:avLst/>
            </a:prstGeom>
            <a:noFill/>
            <a:ln>
              <a:noFill/>
            </a:ln>
          </p:spPr>
          <p:txBody>
            <a:bodyPr anchorCtr="0" anchor="t" bIns="16500" lIns="16500" spcFirstLastPara="1" rIns="16500" wrap="square" tIns="165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fr-FR" sz="2600" u="none" cap="none" strike="noStrike">
                  <a:solidFill>
                    <a:schemeClr val="dk1"/>
                  </a:solidFill>
                  <a:latin typeface="Calibri"/>
                  <a:ea typeface="Calibri"/>
                  <a:cs typeface="Calibri"/>
                  <a:sym typeface="Calibri"/>
                </a:rPr>
                <a:t>effets potentiels ou réels, à court ou moyen terme des résultats de l'action</a:t>
              </a:r>
              <a:endParaRPr b="0" i="0" sz="2600" u="none" cap="none" strike="noStrike">
                <a:solidFill>
                  <a:schemeClr val="dk1"/>
                </a:solidFill>
                <a:latin typeface="Calibri"/>
                <a:ea typeface="Calibri"/>
                <a:cs typeface="Calibri"/>
                <a:sym typeface="Calibri"/>
              </a:endParaRPr>
            </a:p>
          </p:txBody>
        </p:sp>
        <p:sp>
          <p:nvSpPr>
            <p:cNvPr id="414" name="Google Shape;414;p68"/>
            <p:cNvSpPr/>
            <p:nvPr/>
          </p:nvSpPr>
          <p:spPr>
            <a:xfrm>
              <a:off x="0" y="2226236"/>
              <a:ext cx="4206240" cy="1011346"/>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68"/>
            <p:cNvSpPr txBox="1"/>
            <p:nvPr/>
          </p:nvSpPr>
          <p:spPr>
            <a:xfrm>
              <a:off x="49370" y="2275606"/>
              <a:ext cx="4107500" cy="912606"/>
            </a:xfrm>
            <a:prstGeom prst="rect">
              <a:avLst/>
            </a:prstGeom>
            <a:noFill/>
            <a:ln>
              <a:noFill/>
            </a:ln>
          </p:spPr>
          <p:txBody>
            <a:bodyPr anchorCtr="0" anchor="ctr" bIns="80000" lIns="160000" spcFirstLastPara="1" rIns="160000" wrap="square" tIns="80000">
              <a:noAutofit/>
            </a:bodyPr>
            <a:lstStyle/>
            <a:p>
              <a:pPr indent="0" lvl="0" marL="0" marR="0" rtl="0" algn="ctr">
                <a:lnSpc>
                  <a:spcPct val="90000"/>
                </a:lnSpc>
                <a:spcBef>
                  <a:spcPts val="0"/>
                </a:spcBef>
                <a:spcAft>
                  <a:spcPts val="0"/>
                </a:spcAft>
                <a:buClr>
                  <a:schemeClr val="lt1"/>
                </a:buClr>
                <a:buSzPts val="4200"/>
                <a:buFont typeface="Calibri"/>
                <a:buNone/>
              </a:pPr>
              <a:r>
                <a:rPr b="0" i="0" lang="fr-FR" sz="4200" u="none" cap="none" strike="noStrike">
                  <a:solidFill>
                    <a:schemeClr val="lt1"/>
                  </a:solidFill>
                  <a:latin typeface="Calibri"/>
                  <a:ea typeface="Calibri"/>
                  <a:cs typeface="Calibri"/>
                  <a:sym typeface="Calibri"/>
                </a:rPr>
                <a:t>O.S / Réalisations</a:t>
              </a:r>
              <a:endParaRPr b="0" i="0" sz="4200" u="none" cap="none" strike="noStrike">
                <a:solidFill>
                  <a:schemeClr val="lt1"/>
                </a:solidFill>
                <a:latin typeface="Calibri"/>
                <a:ea typeface="Calibri"/>
                <a:cs typeface="Calibri"/>
                <a:sym typeface="Calibri"/>
              </a:endParaRPr>
            </a:p>
          </p:txBody>
        </p:sp>
        <p:sp>
          <p:nvSpPr>
            <p:cNvPr id="416" name="Google Shape;416;p68"/>
            <p:cNvSpPr/>
            <p:nvPr/>
          </p:nvSpPr>
          <p:spPr>
            <a:xfrm>
              <a:off x="4206240" y="3338717"/>
              <a:ext cx="6309360" cy="1011346"/>
            </a:xfrm>
            <a:prstGeom prst="rightArrow">
              <a:avLst>
                <a:gd fmla="val 75000" name="adj1"/>
                <a:gd fmla="val 50000" name="adj2"/>
              </a:avLst>
            </a:prstGeom>
            <a:solidFill>
              <a:srgbClr val="CCD3EA">
                <a:alpha val="89411"/>
              </a:srgbClr>
            </a:solidFill>
            <a:ln cap="flat" cmpd="sng" w="12700">
              <a:solidFill>
                <a:srgbClr val="CCD3EA">
                  <a:alpha val="89411"/>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68"/>
            <p:cNvSpPr txBox="1"/>
            <p:nvPr/>
          </p:nvSpPr>
          <p:spPr>
            <a:xfrm>
              <a:off x="4206240" y="3465135"/>
              <a:ext cx="5930105" cy="758510"/>
            </a:xfrm>
            <a:prstGeom prst="rect">
              <a:avLst/>
            </a:prstGeom>
            <a:noFill/>
            <a:ln>
              <a:noFill/>
            </a:ln>
          </p:spPr>
          <p:txBody>
            <a:bodyPr anchorCtr="0" anchor="t" bIns="16500" lIns="16500" spcFirstLastPara="1" rIns="16500" wrap="square" tIns="16500">
              <a:noAutofit/>
            </a:bodyPr>
            <a:lstStyle/>
            <a:p>
              <a:pPr indent="-228600" lvl="1" marL="228600" marR="0" rtl="0" algn="l">
                <a:lnSpc>
                  <a:spcPct val="90000"/>
                </a:lnSpc>
                <a:spcBef>
                  <a:spcPts val="0"/>
                </a:spcBef>
                <a:spcAft>
                  <a:spcPts val="0"/>
                </a:spcAft>
                <a:buClr>
                  <a:schemeClr val="dk1"/>
                </a:buClr>
                <a:buSzPts val="2600"/>
                <a:buFont typeface="Calibri"/>
                <a:buChar char="•"/>
              </a:pPr>
              <a:r>
                <a:rPr b="0" i="0" lang="fr-FR" sz="2600" u="none" cap="none" strike="noStrike">
                  <a:solidFill>
                    <a:schemeClr val="dk1"/>
                  </a:solidFill>
                  <a:latin typeface="Calibri"/>
                  <a:ea typeface="Calibri"/>
                  <a:cs typeface="Calibri"/>
                  <a:sym typeface="Calibri"/>
                </a:rPr>
                <a:t>effets primaires et secondaires, à long terme, produits par l'action.</a:t>
              </a:r>
              <a:endParaRPr b="0" i="0" sz="2600" u="none" cap="none" strike="noStrike">
                <a:solidFill>
                  <a:schemeClr val="dk1"/>
                </a:solidFill>
                <a:latin typeface="Calibri"/>
                <a:ea typeface="Calibri"/>
                <a:cs typeface="Calibri"/>
                <a:sym typeface="Calibri"/>
              </a:endParaRPr>
            </a:p>
          </p:txBody>
        </p:sp>
        <p:sp>
          <p:nvSpPr>
            <p:cNvPr id="418" name="Google Shape;418;p68"/>
            <p:cNvSpPr/>
            <p:nvPr/>
          </p:nvSpPr>
          <p:spPr>
            <a:xfrm>
              <a:off x="0" y="3338717"/>
              <a:ext cx="4206240" cy="1011346"/>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68"/>
            <p:cNvSpPr txBox="1"/>
            <p:nvPr/>
          </p:nvSpPr>
          <p:spPr>
            <a:xfrm>
              <a:off x="49370" y="3388087"/>
              <a:ext cx="4107500" cy="912606"/>
            </a:xfrm>
            <a:prstGeom prst="rect">
              <a:avLst/>
            </a:prstGeom>
            <a:noFill/>
            <a:ln>
              <a:noFill/>
            </a:ln>
          </p:spPr>
          <p:txBody>
            <a:bodyPr anchorCtr="0" anchor="ctr" bIns="80000" lIns="160000" spcFirstLastPara="1" rIns="160000" wrap="square" tIns="80000">
              <a:noAutofit/>
            </a:bodyPr>
            <a:lstStyle/>
            <a:p>
              <a:pPr indent="0" lvl="0" marL="0" marR="0" rtl="0" algn="ctr">
                <a:lnSpc>
                  <a:spcPct val="90000"/>
                </a:lnSpc>
                <a:spcBef>
                  <a:spcPts val="0"/>
                </a:spcBef>
                <a:spcAft>
                  <a:spcPts val="0"/>
                </a:spcAft>
                <a:buClr>
                  <a:schemeClr val="lt1"/>
                </a:buClr>
                <a:buSzPts val="4200"/>
                <a:buFont typeface="Calibri"/>
                <a:buNone/>
              </a:pPr>
              <a:r>
                <a:rPr b="0" i="0" lang="fr-FR" sz="4200" u="none" cap="none" strike="noStrike">
                  <a:solidFill>
                    <a:schemeClr val="lt1"/>
                  </a:solidFill>
                  <a:latin typeface="Calibri"/>
                  <a:ea typeface="Calibri"/>
                  <a:cs typeface="Calibri"/>
                  <a:sym typeface="Calibri"/>
                </a:rPr>
                <a:t>O.G / Impact</a:t>
              </a:r>
              <a:endParaRPr b="0" i="0" sz="4200" u="none" cap="none" strike="noStrike">
                <a:solidFill>
                  <a:schemeClr val="lt1"/>
                </a:solidFill>
                <a:latin typeface="Calibri"/>
                <a:ea typeface="Calibri"/>
                <a:cs typeface="Calibri"/>
                <a:sym typeface="Calibri"/>
              </a:endParaRPr>
            </a:p>
          </p:txBody>
        </p:sp>
      </p:gr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6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Limites</a:t>
            </a:r>
            <a:endParaRPr/>
          </a:p>
        </p:txBody>
      </p:sp>
      <p:sp>
        <p:nvSpPr>
          <p:cNvPr id="425" name="Google Shape;425;p6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 Plus le contexte est incertain et plus nous pourrons observer les limites de ce type de modélisation, linéaire, basé sur la logique rationnelle des concepteurs du projet, avec leur limitation cognitive »</a:t>
            </a:r>
            <a:endParaRPr/>
          </a:p>
          <a:p>
            <a:pPr indent="-228600" lvl="0" marL="228600" rtl="0" algn="l">
              <a:lnSpc>
                <a:spcPct val="90000"/>
              </a:lnSpc>
              <a:spcBef>
                <a:spcPts val="1000"/>
              </a:spcBef>
              <a:spcAft>
                <a:spcPts val="0"/>
              </a:spcAft>
              <a:buClr>
                <a:schemeClr val="dk1"/>
              </a:buClr>
              <a:buSzPts val="2800"/>
              <a:buChar char="•"/>
            </a:pPr>
            <a:r>
              <a:rPr lang="fr-FR"/>
              <a:t>« Comme toute modélisation, elle sera forcément réductrice de la complexité des dynamiques en cours et à venir. »</a:t>
            </a:r>
            <a:endParaRPr/>
          </a:p>
        </p:txBody>
      </p:sp>
      <p:pic>
        <p:nvPicPr>
          <p:cNvPr id="426" name="Google Shape;426;p6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7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Comment faire l’analyse d’un probleme</a:t>
            </a:r>
            <a:endParaRPr/>
          </a:p>
        </p:txBody>
      </p:sp>
      <p:sp>
        <p:nvSpPr>
          <p:cNvPr id="432" name="Google Shape;432;p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1" marL="914400" rtl="0" algn="l">
              <a:lnSpc>
                <a:spcPct val="90000"/>
              </a:lnSpc>
              <a:spcBef>
                <a:spcPts val="0"/>
              </a:spcBef>
              <a:spcAft>
                <a:spcPts val="0"/>
              </a:spcAft>
              <a:buSzPts val="1800"/>
              <a:buAutoNum type="arabicPeriod"/>
            </a:pPr>
            <a:r>
              <a:rPr lang="fr-FR"/>
              <a:t>Collecter des informations, Définir le problème.</a:t>
            </a:r>
            <a:endParaRPr/>
          </a:p>
          <a:p>
            <a:pPr indent="0" lvl="0" marL="914400" rtl="0" algn="l">
              <a:lnSpc>
                <a:spcPct val="90000"/>
              </a:lnSpc>
              <a:spcBef>
                <a:spcPts val="500"/>
              </a:spcBef>
              <a:spcAft>
                <a:spcPts val="0"/>
              </a:spcAft>
              <a:buNone/>
            </a:pPr>
            <a:r>
              <a:t/>
            </a:r>
            <a:endParaRPr/>
          </a:p>
          <a:p>
            <a:pPr indent="-342900" lvl="1" marL="914400" rtl="0" algn="l">
              <a:lnSpc>
                <a:spcPct val="90000"/>
              </a:lnSpc>
              <a:spcBef>
                <a:spcPts val="500"/>
              </a:spcBef>
              <a:spcAft>
                <a:spcPts val="0"/>
              </a:spcAft>
              <a:buSzPts val="1800"/>
              <a:buAutoNum type="arabicPeriod"/>
            </a:pPr>
            <a:r>
              <a:rPr lang="fr-FR"/>
              <a:t>Se donner des objectifs.</a:t>
            </a:r>
            <a:endParaRPr/>
          </a:p>
          <a:p>
            <a:pPr indent="0" lvl="0" marL="914400" rtl="0" algn="l">
              <a:lnSpc>
                <a:spcPct val="90000"/>
              </a:lnSpc>
              <a:spcBef>
                <a:spcPts val="500"/>
              </a:spcBef>
              <a:spcAft>
                <a:spcPts val="0"/>
              </a:spcAft>
              <a:buNone/>
            </a:pPr>
            <a:r>
              <a:t/>
            </a:r>
            <a:endParaRPr/>
          </a:p>
          <a:p>
            <a:pPr indent="-342900" lvl="1" marL="914400" rtl="0" algn="l">
              <a:lnSpc>
                <a:spcPct val="90000"/>
              </a:lnSpc>
              <a:spcBef>
                <a:spcPts val="500"/>
              </a:spcBef>
              <a:spcAft>
                <a:spcPts val="0"/>
              </a:spcAft>
              <a:buSzPts val="1800"/>
              <a:buAutoNum type="arabicPeriod"/>
            </a:pPr>
            <a:r>
              <a:rPr lang="fr-FR"/>
              <a:t>Lister les causes, Identifier et étudier la cause principale</a:t>
            </a:r>
            <a:endParaRPr/>
          </a:p>
          <a:p>
            <a:pPr indent="0" lvl="0" marL="914400" rtl="0" algn="l">
              <a:lnSpc>
                <a:spcPct val="90000"/>
              </a:lnSpc>
              <a:spcBef>
                <a:spcPts val="500"/>
              </a:spcBef>
              <a:spcAft>
                <a:spcPts val="0"/>
              </a:spcAft>
              <a:buNone/>
            </a:pPr>
            <a:r>
              <a:t/>
            </a:r>
            <a:endParaRPr/>
          </a:p>
          <a:p>
            <a:pPr indent="-342900" lvl="1" marL="914400" rtl="0" algn="l">
              <a:lnSpc>
                <a:spcPct val="90000"/>
              </a:lnSpc>
              <a:spcBef>
                <a:spcPts val="500"/>
              </a:spcBef>
              <a:spcAft>
                <a:spcPts val="0"/>
              </a:spcAft>
              <a:buSzPts val="1800"/>
              <a:buAutoNum type="arabicPeriod"/>
            </a:pPr>
            <a:r>
              <a:rPr lang="fr-FR"/>
              <a:t>Choisir la solution, </a:t>
            </a:r>
            <a:r>
              <a:rPr lang="fr-FR"/>
              <a:t>faire</a:t>
            </a:r>
            <a:r>
              <a:rPr lang="fr-FR"/>
              <a:t> un plan de mise en œuvre.</a:t>
            </a:r>
            <a:endParaRPr/>
          </a:p>
          <a:p>
            <a:pPr indent="0" lvl="1" marL="457200" rtl="0" algn="l">
              <a:lnSpc>
                <a:spcPct val="90000"/>
              </a:lnSpc>
              <a:spcBef>
                <a:spcPts val="500"/>
              </a:spcBef>
              <a:spcAft>
                <a:spcPts val="0"/>
              </a:spcAft>
              <a:buClr>
                <a:schemeClr val="dk1"/>
              </a:buClr>
              <a:buSzPts val="2400"/>
              <a:buNone/>
            </a:pPr>
            <a:r>
              <a:t/>
            </a:r>
            <a:endParaRPr/>
          </a:p>
          <a:p>
            <a:pPr indent="0" lvl="1" marL="457200" rtl="0" algn="l">
              <a:lnSpc>
                <a:spcPct val="90000"/>
              </a:lnSpc>
              <a:spcBef>
                <a:spcPts val="500"/>
              </a:spcBef>
              <a:spcAft>
                <a:spcPts val="0"/>
              </a:spcAft>
              <a:buClr>
                <a:schemeClr val="dk1"/>
              </a:buClr>
              <a:buSzPts val="2400"/>
              <a:buNone/>
            </a:pPr>
            <a:r>
              <a:rPr lang="fr-FR"/>
              <a:t>“5 Pourquoi” … “Arbre à problemes/Solutions” …</a:t>
            </a:r>
            <a:endParaRPr/>
          </a:p>
        </p:txBody>
      </p:sp>
      <p:pic>
        <p:nvPicPr>
          <p:cNvPr id="433" name="Google Shape;433;p70"/>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7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 General (Impact)</a:t>
            </a:r>
            <a:endParaRPr/>
          </a:p>
        </p:txBody>
      </p:sp>
      <p:graphicFrame>
        <p:nvGraphicFramePr>
          <p:cNvPr id="439" name="Google Shape;439;p71"/>
          <p:cNvGraphicFramePr/>
          <p:nvPr/>
        </p:nvGraphicFramePr>
        <p:xfrm>
          <a:off x="838200" y="1551708"/>
          <a:ext cx="3000000" cy="3000000"/>
        </p:xfrm>
        <a:graphic>
          <a:graphicData uri="http://schemas.openxmlformats.org/drawingml/2006/table">
            <a:tbl>
              <a:tblPr bandRow="1" firstCol="1" firstRow="1">
                <a:noFill/>
                <a:tableStyleId>{D5C38962-0AB2-4C85-B2B6-38ADDA1E1AC1}</a:tableStyleId>
              </a:tblPr>
              <a:tblGrid>
                <a:gridCol w="889925"/>
                <a:gridCol w="1738600"/>
                <a:gridCol w="1314275"/>
                <a:gridCol w="1314275"/>
                <a:gridCol w="1314275"/>
                <a:gridCol w="1314275"/>
                <a:gridCol w="1315000"/>
                <a:gridCol w="1315000"/>
              </a:tblGrid>
              <a:tr h="1253300">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 </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Logique d'intervention</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Indicateurs</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Référence de base (y compris année de référence)</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Valeur actuelle</a:t>
                      </a:r>
                      <a:endParaRPr sz="2000" u="none" cap="none" strike="noStrike"/>
                    </a:p>
                    <a:p>
                      <a:pPr indent="0" lvl="0" marL="0" marR="0" rtl="0" algn="l">
                        <a:lnSpc>
                          <a:spcPct val="100000"/>
                        </a:lnSpc>
                        <a:spcBef>
                          <a:spcPts val="0"/>
                        </a:spcBef>
                        <a:spcAft>
                          <a:spcPts val="0"/>
                        </a:spcAft>
                        <a:buClr>
                          <a:srgbClr val="000000"/>
                        </a:buClr>
                        <a:buSzPts val="1800"/>
                        <a:buFont typeface="Arial"/>
                        <a:buNone/>
                      </a:pPr>
                      <a:r>
                        <a:rPr lang="fr-FR" sz="1800" u="none" cap="none" strike="noStrike"/>
                        <a:t> </a:t>
                      </a:r>
                      <a:endParaRPr sz="2000" u="none" cap="none" strike="noStrike"/>
                    </a:p>
                    <a:p>
                      <a:pPr indent="0" lvl="0" marL="0" marR="0" rtl="0" algn="l">
                        <a:lnSpc>
                          <a:spcPct val="100000"/>
                        </a:lnSpc>
                        <a:spcBef>
                          <a:spcPts val="0"/>
                        </a:spcBef>
                        <a:spcAft>
                          <a:spcPts val="0"/>
                        </a:spcAft>
                        <a:buClr>
                          <a:srgbClr val="000000"/>
                        </a:buClr>
                        <a:buSzPts val="1800"/>
                        <a:buFont typeface="Arial"/>
                        <a:buNone/>
                      </a:pPr>
                      <a:r>
                        <a:rPr lang="fr-FR" sz="1800" u="none" cap="none" strike="noStrike"/>
                        <a:t>Date de référence</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Objectifs (y compris année de référence)</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Sources et moyens de vérification</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Hypothèses</a:t>
                      </a:r>
                      <a:endParaRPr sz="2000" u="none" cap="none" strike="noStrike">
                        <a:latin typeface="Times New Roman"/>
                        <a:ea typeface="Times New Roman"/>
                        <a:cs typeface="Times New Roman"/>
                        <a:sym typeface="Times New Roman"/>
                      </a:endParaRPr>
                    </a:p>
                  </a:txBody>
                  <a:tcPr marT="0" marB="0" marR="68575" marL="68575"/>
                </a:tc>
              </a:tr>
              <a:tr h="2819925">
                <a:tc>
                  <a:txBody>
                    <a:bodyPr/>
                    <a:lstStyle/>
                    <a:p>
                      <a:pPr indent="0" lvl="0" marL="71755" marR="71755" rtl="0" algn="l">
                        <a:lnSpc>
                          <a:spcPct val="100000"/>
                        </a:lnSpc>
                        <a:spcBef>
                          <a:spcPts val="0"/>
                        </a:spcBef>
                        <a:spcAft>
                          <a:spcPts val="0"/>
                        </a:spcAft>
                        <a:buClr>
                          <a:srgbClr val="000000"/>
                        </a:buClr>
                        <a:buSzPts val="1800"/>
                        <a:buFont typeface="Arial"/>
                        <a:buNone/>
                      </a:pPr>
                      <a:r>
                        <a:rPr lang="fr-FR" sz="1800" u="sng" cap="none" strike="noStrike"/>
                        <a:t>Objectif général : impact</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Les changements généraux et à long terme, qui découlent du projet et des interventions d'autres partenaires.</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Mesure le changement à long terme auquel le projet contribue.</a:t>
                      </a:r>
                      <a:endParaRPr sz="2000" u="none" cap="none" strike="noStrike"/>
                    </a:p>
                    <a:p>
                      <a:pPr indent="0" lvl="0" marL="0" marR="0" rtl="0" algn="l">
                        <a:lnSpc>
                          <a:spcPct val="100000"/>
                        </a:lnSpc>
                        <a:spcBef>
                          <a:spcPts val="0"/>
                        </a:spcBef>
                        <a:spcAft>
                          <a:spcPts val="0"/>
                        </a:spcAft>
                        <a:buClr>
                          <a:srgbClr val="000000"/>
                        </a:buClr>
                        <a:buSzPts val="1800"/>
                        <a:buFont typeface="Arial"/>
                        <a:buNone/>
                      </a:pPr>
                      <a:r>
                        <a:rPr lang="fr-FR" sz="1800" u="none" cap="none" strike="noStrike"/>
                        <a:t> </a:t>
                      </a:r>
                      <a:endParaRPr sz="2000" u="none" cap="none" strike="noStrike"/>
                    </a:p>
                    <a:p>
                      <a:pPr indent="0" lvl="0" marL="0" marR="0" rtl="0" algn="l">
                        <a:lnSpc>
                          <a:spcPct val="100000"/>
                        </a:lnSpc>
                        <a:spcBef>
                          <a:spcPts val="0"/>
                        </a:spcBef>
                        <a:spcAft>
                          <a:spcPts val="0"/>
                        </a:spcAft>
                        <a:buClr>
                          <a:srgbClr val="000000"/>
                        </a:buClr>
                        <a:buSzPts val="1800"/>
                        <a:buFont typeface="Arial"/>
                        <a:buNone/>
                      </a:pPr>
                      <a:r>
                        <a:rPr lang="fr-FR" sz="1800" u="none" cap="none" strike="noStrike"/>
                        <a:t>A présenter ventilé par genre. </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Idéalement, à définir depuis la stratégie du partenaire. </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 </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Idéalement, à définir depuis la stratégie du partenaire.</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A définir depuis la stratégie du partenaire.</a:t>
                      </a:r>
                      <a:endParaRPr sz="2000" u="none" cap="none" strike="noStrike">
                        <a:latin typeface="Times New Roman"/>
                        <a:ea typeface="Times New Roman"/>
                        <a:cs typeface="Times New Roman"/>
                        <a:sym typeface="Times New Roman"/>
                      </a:endParaRPr>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lang="fr-FR" sz="1800" u="none" cap="none" strike="noStrike"/>
                        <a:t> </a:t>
                      </a:r>
                      <a:endParaRPr sz="2000" u="none" cap="none" strike="noStrike">
                        <a:latin typeface="Times New Roman"/>
                        <a:ea typeface="Times New Roman"/>
                        <a:cs typeface="Times New Roman"/>
                        <a:sym typeface="Times New Roman"/>
                      </a:endParaRPr>
                    </a:p>
                  </a:txBody>
                  <a:tcPr marT="0" marB="0" marR="68575" marL="68575"/>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Definitions (3)</a:t>
            </a:r>
            <a:endParaRPr/>
          </a:p>
        </p:txBody>
      </p:sp>
      <p:sp>
        <p:nvSpPr>
          <p:cNvPr id="445" name="Google Shape;445;p7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590"/>
              <a:buNone/>
            </a:pPr>
            <a:r>
              <a:rPr lang="fr-FR" sz="2590"/>
              <a:t>« Indicateur » : facteur quantitatif et qualitatif, ou variable, </a:t>
            </a:r>
            <a:r>
              <a:rPr lang="fr-FR" sz="2590">
                <a:highlight>
                  <a:srgbClr val="FFFF00"/>
                </a:highlight>
              </a:rPr>
              <a:t>permettant de mesurer </a:t>
            </a:r>
            <a:r>
              <a:rPr lang="fr-FR" sz="2590"/>
              <a:t>de manière simple et fiable la réalisation des résultats de l'action.</a:t>
            </a:r>
            <a:endParaRPr sz="2590"/>
          </a:p>
          <a:p>
            <a:pPr indent="0" lvl="0" marL="0" rtl="0" algn="l">
              <a:lnSpc>
                <a:spcPct val="90000"/>
              </a:lnSpc>
              <a:spcBef>
                <a:spcPts val="1000"/>
              </a:spcBef>
              <a:spcAft>
                <a:spcPts val="0"/>
              </a:spcAft>
              <a:buClr>
                <a:schemeClr val="dk1"/>
              </a:buClr>
              <a:buSzPts val="2590"/>
              <a:buNone/>
            </a:pPr>
            <a:r>
              <a:rPr lang="fr-FR" sz="2590"/>
              <a:t>« Reference de base »: </a:t>
            </a:r>
            <a:r>
              <a:rPr lang="fr-FR" sz="2590">
                <a:highlight>
                  <a:srgbClr val="FFFF00"/>
                </a:highlight>
              </a:rPr>
              <a:t>point de départ ou valeur actuelle des indicateurs.</a:t>
            </a:r>
            <a:endParaRPr sz="2590">
              <a:highlight>
                <a:srgbClr val="FFFF00"/>
              </a:highlight>
            </a:endParaRPr>
          </a:p>
          <a:p>
            <a:pPr indent="0" lvl="0" marL="0" rtl="0" algn="l">
              <a:lnSpc>
                <a:spcPct val="90000"/>
              </a:lnSpc>
              <a:spcBef>
                <a:spcPts val="1000"/>
              </a:spcBef>
              <a:spcAft>
                <a:spcPts val="0"/>
              </a:spcAft>
              <a:buClr>
                <a:schemeClr val="dk1"/>
              </a:buClr>
              <a:buSzPts val="2590"/>
              <a:buNone/>
            </a:pPr>
            <a:r>
              <a:rPr lang="fr-FR" sz="2590"/>
              <a:t>« Objectif »: </a:t>
            </a:r>
            <a:r>
              <a:rPr lang="fr-FR" sz="2590">
                <a:highlight>
                  <a:srgbClr val="FFFF00"/>
                </a:highlight>
              </a:rPr>
              <a:t>niveau qualitatif ou quantitatif attendu </a:t>
            </a:r>
            <a:r>
              <a:rPr lang="fr-FR" sz="2590"/>
              <a:t>de résultats, réalisations, ou impact d'une action.</a:t>
            </a:r>
            <a:endParaRPr/>
          </a:p>
          <a:p>
            <a:pPr indent="0" lvl="0" marL="0" rtl="0" algn="l">
              <a:lnSpc>
                <a:spcPct val="90000"/>
              </a:lnSpc>
              <a:spcBef>
                <a:spcPts val="1000"/>
              </a:spcBef>
              <a:spcAft>
                <a:spcPts val="0"/>
              </a:spcAft>
              <a:buClr>
                <a:schemeClr val="dk1"/>
              </a:buClr>
              <a:buSzPts val="2590"/>
              <a:buNone/>
            </a:pPr>
            <a:r>
              <a:rPr lang="fr-FR" sz="2590">
                <a:highlight>
                  <a:srgbClr val="FFFF00"/>
                </a:highlight>
              </a:rPr>
              <a:t>« Hypothese »: </a:t>
            </a:r>
            <a:r>
              <a:rPr lang="fr-FR" sz="2590"/>
              <a:t>Proposition ou explication que l'on se contente d'énoncer sans prendre position. Dans ce cadre on devrait peut etre dire postulat =&gt; il ne s’agit pas de “verifier si les hypotheses du cadre logique sont vraies” mais plutot d’énoncer les conditions necessaires au bon fonctionnement de la chaine de résultats. Ces conditions sont hors du controle du projet.</a:t>
            </a:r>
            <a:endParaRPr sz="2590"/>
          </a:p>
          <a:p>
            <a:pPr indent="-64135" lvl="0" marL="228600" rtl="0" algn="l">
              <a:lnSpc>
                <a:spcPct val="90000"/>
              </a:lnSpc>
              <a:spcBef>
                <a:spcPts val="1000"/>
              </a:spcBef>
              <a:spcAft>
                <a:spcPts val="0"/>
              </a:spcAft>
              <a:buClr>
                <a:schemeClr val="dk1"/>
              </a:buClr>
              <a:buSzPts val="2590"/>
              <a:buNone/>
            </a:pPr>
            <a:r>
              <a:t/>
            </a:r>
            <a:endParaRPr sz="2590"/>
          </a:p>
          <a:p>
            <a:pPr indent="0" lvl="0" marL="0" rtl="0" algn="l">
              <a:lnSpc>
                <a:spcPct val="90000"/>
              </a:lnSpc>
              <a:spcBef>
                <a:spcPts val="1000"/>
              </a:spcBef>
              <a:spcAft>
                <a:spcPts val="0"/>
              </a:spcAft>
              <a:buClr>
                <a:schemeClr val="dk1"/>
              </a:buClr>
              <a:buSzPts val="2590"/>
              <a:buNone/>
            </a:pPr>
            <a:r>
              <a:t/>
            </a:r>
            <a:endParaRPr sz="2590"/>
          </a:p>
          <a:p>
            <a:pPr indent="-64135" lvl="0" marL="228600" rtl="0" algn="l">
              <a:lnSpc>
                <a:spcPct val="90000"/>
              </a:lnSpc>
              <a:spcBef>
                <a:spcPts val="1000"/>
              </a:spcBef>
              <a:spcAft>
                <a:spcPts val="0"/>
              </a:spcAft>
              <a:buClr>
                <a:schemeClr val="dk1"/>
              </a:buClr>
              <a:buSzPts val="2590"/>
              <a:buNone/>
            </a:pPr>
            <a:r>
              <a:t/>
            </a:r>
            <a:endParaRPr sz="2590"/>
          </a:p>
        </p:txBody>
      </p:sp>
      <p:pic>
        <p:nvPicPr>
          <p:cNvPr id="446" name="Google Shape;446;p72"/>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Programme</a:t>
            </a:r>
            <a:endParaRPr/>
          </a:p>
        </p:txBody>
      </p:sp>
      <p:graphicFrame>
        <p:nvGraphicFramePr>
          <p:cNvPr id="118" name="Google Shape;118;p5"/>
          <p:cNvGraphicFramePr/>
          <p:nvPr/>
        </p:nvGraphicFramePr>
        <p:xfrm>
          <a:off x="838200" y="1690687"/>
          <a:ext cx="3000000" cy="3000000"/>
        </p:xfrm>
        <a:graphic>
          <a:graphicData uri="http://schemas.openxmlformats.org/drawingml/2006/table">
            <a:tbl>
              <a:tblPr bandRow="1" firstCol="1" firstRow="1">
                <a:noFill/>
                <a:tableStyleId>{5E2262BD-259D-4790-A343-708FB0B58FE8}</a:tableStyleId>
              </a:tblPr>
              <a:tblGrid>
                <a:gridCol w="1322525"/>
                <a:gridCol w="1720125"/>
                <a:gridCol w="7472950"/>
              </a:tblGrid>
              <a:tr h="394400">
                <a:tc rowSpan="9">
                  <a:txBody>
                    <a:bodyPr/>
                    <a:lstStyle/>
                    <a:p>
                      <a:pPr indent="0" lvl="0" marL="0" rtl="0" algn="l">
                        <a:lnSpc>
                          <a:spcPct val="107000"/>
                        </a:lnSpc>
                        <a:spcBef>
                          <a:spcPts val="0"/>
                        </a:spcBef>
                        <a:spcAft>
                          <a:spcPts val="0"/>
                        </a:spcAft>
                        <a:buNone/>
                      </a:pPr>
                      <a:r>
                        <a:rPr lang="fr-FR" sz="2000">
                          <a:solidFill>
                            <a:schemeClr val="dk1"/>
                          </a:solidFill>
                          <a:latin typeface="Calibri"/>
                          <a:ea typeface="Calibri"/>
                          <a:cs typeface="Calibri"/>
                          <a:sym typeface="Calibri"/>
                        </a:rPr>
                        <a:t>Jeudi 9 Juin</a:t>
                      </a:r>
                      <a:endParaRPr sz="2000">
                        <a:solidFill>
                          <a:schemeClr val="dk1"/>
                        </a:solidFill>
                        <a:latin typeface="Calibri"/>
                        <a:ea typeface="Calibri"/>
                        <a:cs typeface="Calibri"/>
                        <a:sym typeface="Calibri"/>
                      </a:endParaRPr>
                    </a:p>
                    <a:p>
                      <a:pPr indent="0" lvl="0" marL="0" rtl="0" algn="l">
                        <a:lnSpc>
                          <a:spcPct val="107000"/>
                        </a:lnSpc>
                        <a:spcBef>
                          <a:spcPts val="0"/>
                        </a:spcBef>
                        <a:spcAft>
                          <a:spcPts val="0"/>
                        </a:spcAft>
                        <a:buNone/>
                      </a:pPr>
                      <a:r>
                        <a:t/>
                      </a:r>
                      <a:endParaRPr sz="2000">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fr-FR" sz="2000"/>
                        <a:t>9h-9h15</a:t>
                      </a:r>
                      <a:endParaRPr sz="2000"/>
                    </a:p>
                  </a:txBody>
                  <a:tcPr marT="0" marB="0" marR="68575" marL="68575"/>
                </a:tc>
                <a:tc>
                  <a:txBody>
                    <a:bodyPr/>
                    <a:lstStyle/>
                    <a:p>
                      <a:pPr indent="0" lvl="0" marL="0" rtl="0" algn="l">
                        <a:spcBef>
                          <a:spcPts val="0"/>
                        </a:spcBef>
                        <a:spcAft>
                          <a:spcPts val="0"/>
                        </a:spcAft>
                        <a:buClr>
                          <a:schemeClr val="dk1"/>
                        </a:buClr>
                        <a:buSzPts val="1800"/>
                        <a:buFont typeface="Arial"/>
                        <a:buNone/>
                      </a:pPr>
                      <a:r>
                        <a:rPr lang="fr-FR" sz="1800"/>
                        <a:t>Mise en place</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Clr>
                          <a:srgbClr val="000000"/>
                        </a:buClr>
                        <a:buSzPts val="2000"/>
                        <a:buFont typeface="Arial"/>
                        <a:buNone/>
                      </a:pPr>
                      <a:r>
                        <a:rPr lang="fr-FR" sz="2000"/>
                        <a:t>9h15</a:t>
                      </a:r>
                      <a:r>
                        <a:rPr lang="fr-FR" sz="2000" u="none" cap="none" strike="noStrike"/>
                        <a:t>H-1</a:t>
                      </a:r>
                      <a:r>
                        <a:rPr lang="fr-FR" sz="2000"/>
                        <a:t>1</a:t>
                      </a:r>
                      <a:r>
                        <a:rPr lang="fr-FR" sz="2000" u="none" cap="none" strike="noStrike"/>
                        <a:t>H</a:t>
                      </a:r>
                      <a:endParaRPr sz="2000"/>
                    </a:p>
                  </a:txBody>
                  <a:tcPr marT="0" marB="0" marR="68575" marL="68575"/>
                </a:tc>
                <a:tc>
                  <a:txBody>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Calibri"/>
                          <a:ea typeface="Calibri"/>
                          <a:cs typeface="Calibri"/>
                          <a:sym typeface="Calibri"/>
                        </a:rPr>
                        <a:t>Passage en revue commenté des questions du dossier. </a:t>
                      </a:r>
                      <a:endParaRPr sz="1400" u="none" cap="none" strike="noStrike"/>
                    </a:p>
                    <a:p>
                      <a:pPr indent="0" lvl="0" marL="0" marR="0" rtl="0" algn="l">
                        <a:lnSpc>
                          <a:spcPct val="100000"/>
                        </a:lnSpc>
                        <a:spcBef>
                          <a:spcPts val="0"/>
                        </a:spcBef>
                        <a:spcAft>
                          <a:spcPts val="0"/>
                        </a:spcAft>
                        <a:buClr>
                          <a:srgbClr val="000000"/>
                        </a:buClr>
                        <a:buSzPts val="2000"/>
                        <a:buFont typeface="Arial"/>
                        <a:buNone/>
                      </a:pPr>
                      <a:br>
                        <a:rPr lang="fr-FR" sz="2000" u="none" cap="none" strike="noStrike"/>
                      </a:br>
                      <a:endParaRPr sz="2000" u="none" cap="none" strike="noStrike">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None/>
                      </a:pPr>
                      <a:r>
                        <a:rPr lang="fr-FR" sz="2000"/>
                        <a:t>11h-11h15</a:t>
                      </a:r>
                      <a:endParaRPr sz="2000" u="none" cap="none" strike="noStrike"/>
                    </a:p>
                  </a:txBody>
                  <a:tcPr marT="0" marB="0" marR="68575" marL="68575"/>
                </a:tc>
                <a:tc>
                  <a:txBody>
                    <a:bodyPr/>
                    <a:lstStyle/>
                    <a:p>
                      <a:pPr indent="0" lvl="0" marL="0" marR="0" rtl="0" algn="l">
                        <a:lnSpc>
                          <a:spcPct val="107000"/>
                        </a:lnSpc>
                        <a:spcBef>
                          <a:spcPts val="0"/>
                        </a:spcBef>
                        <a:spcAft>
                          <a:spcPts val="0"/>
                        </a:spcAft>
                        <a:buNone/>
                      </a:pPr>
                      <a:r>
                        <a:rPr lang="fr-FR" sz="1800"/>
                        <a:t>Pause</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Clr>
                          <a:srgbClr val="000000"/>
                        </a:buClr>
                        <a:buSzPts val="2000"/>
                        <a:buFont typeface="Arial"/>
                        <a:buNone/>
                      </a:pPr>
                      <a:r>
                        <a:rPr lang="fr-FR" sz="2000" u="none" cap="none" strike="noStrike"/>
                        <a:t>11H</a:t>
                      </a:r>
                      <a:r>
                        <a:rPr lang="fr-FR" sz="2000"/>
                        <a:t>15</a:t>
                      </a:r>
                      <a:r>
                        <a:rPr lang="fr-FR" sz="2000" u="none" cap="none" strike="noStrike"/>
                        <a:t>-1</a:t>
                      </a:r>
                      <a:r>
                        <a:rPr lang="fr-FR" sz="2000"/>
                        <a:t>2</a:t>
                      </a:r>
                      <a:r>
                        <a:rPr lang="fr-FR" sz="2000" u="none" cap="none" strike="noStrike"/>
                        <a:t>H30</a:t>
                      </a:r>
                      <a:endParaRPr sz="2000" u="none" cap="none" strike="noStrike">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Clr>
                          <a:srgbClr val="000000"/>
                        </a:buClr>
                        <a:buSzPts val="1800"/>
                        <a:buFont typeface="Arial"/>
                        <a:buNone/>
                      </a:pPr>
                      <a:r>
                        <a:rPr b="0" i="0" lang="fr-FR" sz="1800" u="none" cap="none" strike="noStrike">
                          <a:solidFill>
                            <a:schemeClr val="dk1"/>
                          </a:solidFill>
                          <a:latin typeface="Calibri"/>
                          <a:ea typeface="Calibri"/>
                          <a:cs typeface="Calibri"/>
                          <a:sym typeface="Calibri"/>
                        </a:rPr>
                        <a:t>Introduction à la technique du cadre logique</a:t>
                      </a:r>
                      <a:r>
                        <a:rPr lang="fr-FR" sz="1800"/>
                        <a:t> (partie 1)</a:t>
                      </a:r>
                      <a:endParaRPr sz="2000" u="none" cap="none" strike="noStrike">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None/>
                      </a:pPr>
                      <a:r>
                        <a:rPr lang="fr-FR" sz="2000"/>
                        <a:t>12h30-13h30</a:t>
                      </a:r>
                      <a:endParaRPr sz="2000" u="none" cap="none" strike="noStrike"/>
                    </a:p>
                  </a:txBody>
                  <a:tcPr marT="0" marB="0" marR="68575" marL="68575"/>
                </a:tc>
                <a:tc>
                  <a:txBody>
                    <a:bodyPr/>
                    <a:lstStyle/>
                    <a:p>
                      <a:pPr indent="0" lvl="0" marL="0" marR="0" rtl="0" algn="l">
                        <a:lnSpc>
                          <a:spcPct val="107000"/>
                        </a:lnSpc>
                        <a:spcBef>
                          <a:spcPts val="0"/>
                        </a:spcBef>
                        <a:spcAft>
                          <a:spcPts val="0"/>
                        </a:spcAft>
                        <a:buNone/>
                      </a:pPr>
                      <a:r>
                        <a:rPr lang="fr-FR" sz="1800"/>
                        <a:t>Déjeuner</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None/>
                      </a:pPr>
                      <a:r>
                        <a:rPr lang="fr-FR" sz="2000"/>
                        <a:t>13h30-14h</a:t>
                      </a:r>
                      <a:endParaRPr sz="2000" u="none" cap="none" strike="noStrike"/>
                    </a:p>
                  </a:txBody>
                  <a:tcPr marT="0" marB="0" marR="68575" marL="68575"/>
                </a:tc>
                <a:tc>
                  <a:txBody>
                    <a:bodyPr/>
                    <a:lstStyle/>
                    <a:p>
                      <a:pPr indent="0" lvl="0" marL="0" rtl="0" algn="l">
                        <a:lnSpc>
                          <a:spcPct val="107000"/>
                        </a:lnSpc>
                        <a:spcBef>
                          <a:spcPts val="0"/>
                        </a:spcBef>
                        <a:spcAft>
                          <a:spcPts val="0"/>
                        </a:spcAft>
                        <a:buClr>
                          <a:schemeClr val="dk1"/>
                        </a:buClr>
                        <a:buSzPts val="1800"/>
                        <a:buFont typeface="Arial"/>
                        <a:buNone/>
                      </a:pPr>
                      <a:r>
                        <a:rPr lang="fr-FR" sz="1800"/>
                        <a:t>Introduction à la technique du cadre logique (partie 2)</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None/>
                      </a:pPr>
                      <a:r>
                        <a:rPr lang="fr-FR" sz="2000"/>
                        <a:t>14h30-15h</a:t>
                      </a:r>
                      <a:endParaRPr sz="2000" u="none" cap="none" strike="noStrike"/>
                    </a:p>
                  </a:txBody>
                  <a:tcPr marT="0" marB="0" marR="68575" marL="68575"/>
                </a:tc>
                <a:tc>
                  <a:txBody>
                    <a:bodyPr/>
                    <a:lstStyle/>
                    <a:p>
                      <a:pPr indent="0" lvl="0" marL="0" rtl="0" algn="l">
                        <a:lnSpc>
                          <a:spcPct val="107000"/>
                        </a:lnSpc>
                        <a:spcBef>
                          <a:spcPts val="0"/>
                        </a:spcBef>
                        <a:spcAft>
                          <a:spcPts val="0"/>
                        </a:spcAft>
                        <a:buClr>
                          <a:schemeClr val="dk1"/>
                        </a:buClr>
                        <a:buSzPts val="1800"/>
                        <a:buFont typeface="Arial"/>
                        <a:buNone/>
                      </a:pPr>
                      <a:r>
                        <a:rPr lang="fr-FR" sz="1800"/>
                        <a:t>Développer le budget prévisionnel (partie 1)</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None/>
                      </a:pPr>
                      <a:r>
                        <a:rPr lang="fr-FR" sz="2000"/>
                        <a:t>15h-15h15</a:t>
                      </a:r>
                      <a:endParaRPr sz="2000" u="none" cap="none" strike="noStrike"/>
                    </a:p>
                  </a:txBody>
                  <a:tcPr marT="0" marB="0" marR="68575" marL="68575"/>
                </a:tc>
                <a:tc>
                  <a:txBody>
                    <a:bodyPr/>
                    <a:lstStyle/>
                    <a:p>
                      <a:pPr indent="0" lvl="0" marL="0" rtl="0" algn="l">
                        <a:lnSpc>
                          <a:spcPct val="107000"/>
                        </a:lnSpc>
                        <a:spcBef>
                          <a:spcPts val="0"/>
                        </a:spcBef>
                        <a:spcAft>
                          <a:spcPts val="0"/>
                        </a:spcAft>
                        <a:buClr>
                          <a:schemeClr val="dk1"/>
                        </a:buClr>
                        <a:buSzPts val="1100"/>
                        <a:buFont typeface="Arial"/>
                        <a:buNone/>
                      </a:pPr>
                      <a:r>
                        <a:rPr lang="fr-FR" sz="1800"/>
                        <a:t>Pause</a:t>
                      </a:r>
                      <a:endParaRPr b="0" i="0" sz="1800" u="none" cap="none" strike="noStrike">
                        <a:solidFill>
                          <a:schemeClr val="dk1"/>
                        </a:solidFill>
                        <a:latin typeface="Calibri"/>
                        <a:ea typeface="Calibri"/>
                        <a:cs typeface="Calibri"/>
                        <a:sym typeface="Calibri"/>
                      </a:endParaRPr>
                    </a:p>
                  </a:txBody>
                  <a:tcPr marT="0" marB="0" marR="68575" marL="68575"/>
                </a:tc>
              </a:tr>
              <a:tr h="394400">
                <a:tc vMerge="1"/>
                <a:tc>
                  <a:txBody>
                    <a:bodyPr/>
                    <a:lstStyle/>
                    <a:p>
                      <a:pPr indent="0" lvl="0" marL="0" marR="0" rtl="0" algn="l">
                        <a:lnSpc>
                          <a:spcPct val="107000"/>
                        </a:lnSpc>
                        <a:spcBef>
                          <a:spcPts val="0"/>
                        </a:spcBef>
                        <a:spcAft>
                          <a:spcPts val="0"/>
                        </a:spcAft>
                        <a:buClr>
                          <a:srgbClr val="000000"/>
                        </a:buClr>
                        <a:buSzPts val="2000"/>
                        <a:buFont typeface="Arial"/>
                        <a:buNone/>
                      </a:pPr>
                      <a:r>
                        <a:rPr lang="fr-FR" sz="2000" u="none" cap="none" strike="noStrike"/>
                        <a:t>1</a:t>
                      </a:r>
                      <a:r>
                        <a:rPr lang="fr-FR" sz="2000"/>
                        <a:t>5</a:t>
                      </a:r>
                      <a:r>
                        <a:rPr lang="fr-FR" sz="2000" u="none" cap="none" strike="noStrike"/>
                        <a:t>H15-</a:t>
                      </a:r>
                      <a:r>
                        <a:rPr lang="fr-FR" sz="2000"/>
                        <a:t>16</a:t>
                      </a:r>
                      <a:r>
                        <a:rPr lang="fr-FR" sz="2000" u="none" cap="none" strike="noStrike"/>
                        <a:t>H</a:t>
                      </a:r>
                      <a:r>
                        <a:rPr lang="fr-FR" sz="2000"/>
                        <a:t>30</a:t>
                      </a:r>
                      <a:endParaRPr sz="2000" u="none" cap="none" strike="noStrike">
                        <a:latin typeface="Calibri"/>
                        <a:ea typeface="Calibri"/>
                        <a:cs typeface="Calibri"/>
                        <a:sym typeface="Calibri"/>
                      </a:endParaRPr>
                    </a:p>
                  </a:txBody>
                  <a:tcPr marT="0" marB="0" marR="68575" marL="68575"/>
                </a:tc>
                <a:tc>
                  <a:txBody>
                    <a:bodyPr/>
                    <a:lstStyle/>
                    <a:p>
                      <a:pPr indent="0" lvl="0" marL="0" rtl="0" algn="l">
                        <a:lnSpc>
                          <a:spcPct val="107000"/>
                        </a:lnSpc>
                        <a:spcBef>
                          <a:spcPts val="0"/>
                        </a:spcBef>
                        <a:spcAft>
                          <a:spcPts val="0"/>
                        </a:spcAft>
                        <a:buClr>
                          <a:schemeClr val="dk1"/>
                        </a:buClr>
                        <a:buSzPts val="1100"/>
                        <a:buFont typeface="Arial"/>
                        <a:buNone/>
                      </a:pPr>
                      <a:r>
                        <a:rPr lang="fr-FR" sz="1800"/>
                        <a:t>Développer le budget prévisionnel (partie 2)</a:t>
                      </a:r>
                      <a:endParaRPr sz="2000" u="none" cap="none" strike="noStrike">
                        <a:latin typeface="Calibri"/>
                        <a:ea typeface="Calibri"/>
                        <a:cs typeface="Calibri"/>
                        <a:sym typeface="Calibri"/>
                      </a:endParaRPr>
                    </a:p>
                  </a:txBody>
                  <a:tcPr marT="0" marB="0" marR="68575" marL="68575"/>
                </a:tc>
              </a:tr>
            </a:tbl>
          </a:graphicData>
        </a:graphic>
      </p:graphicFrame>
      <p:pic>
        <p:nvPicPr>
          <p:cNvPr id="119" name="Google Shape;119;p5"/>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7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Formuler un objectif général</a:t>
            </a:r>
            <a:endParaRPr/>
          </a:p>
        </p:txBody>
      </p:sp>
      <p:sp>
        <p:nvSpPr>
          <p:cNvPr id="452" name="Google Shape;452;p7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“Contribuer à… Participer à… Soutenir… Encourager… Développer….”</a:t>
            </a:r>
            <a:endParaRPr/>
          </a:p>
          <a:p>
            <a:pPr indent="-228600" lvl="0" marL="228600" rtl="0" algn="l">
              <a:lnSpc>
                <a:spcPct val="90000"/>
              </a:lnSpc>
              <a:spcBef>
                <a:spcPts val="1000"/>
              </a:spcBef>
              <a:spcAft>
                <a:spcPts val="0"/>
              </a:spcAft>
              <a:buClr>
                <a:schemeClr val="dk1"/>
              </a:buClr>
              <a:buSzPts val="2800"/>
              <a:buChar char="•"/>
            </a:pPr>
            <a:r>
              <a:rPr lang="fr-FR"/>
              <a:t>Un objectif </a:t>
            </a:r>
            <a:r>
              <a:rPr lang="fr-FR"/>
              <a:t>général</a:t>
            </a:r>
            <a:r>
              <a:rPr lang="fr-FR"/>
              <a:t> dépasse le projet lui-même mais permet de le placer sur la carte des besoins de développement du pays, de la société… Il doit être ni vague, ni exagérément ambitieux; il est formulé comme une fin, pas un moyen. </a:t>
            </a:r>
            <a:endParaRPr/>
          </a:p>
          <a:p>
            <a:pPr indent="-228600" lvl="0" marL="228600" rtl="0" algn="l">
              <a:lnSpc>
                <a:spcPct val="90000"/>
              </a:lnSpc>
              <a:spcBef>
                <a:spcPts val="1000"/>
              </a:spcBef>
              <a:spcAft>
                <a:spcPts val="0"/>
              </a:spcAft>
              <a:buClr>
                <a:schemeClr val="dk1"/>
              </a:buClr>
              <a:buSzPts val="2800"/>
              <a:buChar char="•"/>
            </a:pPr>
            <a:r>
              <a:rPr lang="fr-FR"/>
              <a:t>Exemple: “Promouvoir la diversité culturelle tunisienne et l'accès à la culture au niveau local, national et international »</a:t>
            </a:r>
            <a:endParaRPr/>
          </a:p>
        </p:txBody>
      </p:sp>
      <p:pic>
        <p:nvPicPr>
          <p:cNvPr id="453" name="Google Shape;453;p73"/>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7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fr-FR" u="sng"/>
              <a:t>Objectifs spécifiques (réalisations)</a:t>
            </a:r>
            <a:endParaRPr/>
          </a:p>
        </p:txBody>
      </p:sp>
      <p:graphicFrame>
        <p:nvGraphicFramePr>
          <p:cNvPr id="459" name="Google Shape;459;p74"/>
          <p:cNvGraphicFramePr/>
          <p:nvPr/>
        </p:nvGraphicFramePr>
        <p:xfrm>
          <a:off x="1020662" y="1530062"/>
          <a:ext cx="3000000" cy="3000000"/>
        </p:xfrm>
        <a:graphic>
          <a:graphicData uri="http://schemas.openxmlformats.org/drawingml/2006/table">
            <a:tbl>
              <a:tblPr bandRow="1" firstCol="1" firstRow="1">
                <a:noFill/>
                <a:tableStyleId>{D5C38962-0AB2-4C85-B2B6-38ADDA1E1AC1}</a:tableStyleId>
              </a:tblPr>
              <a:tblGrid>
                <a:gridCol w="1268650"/>
                <a:gridCol w="1268650"/>
                <a:gridCol w="1268650"/>
                <a:gridCol w="1268650"/>
                <a:gridCol w="1268650"/>
                <a:gridCol w="1268650"/>
                <a:gridCol w="1269375"/>
                <a:gridCol w="1269375"/>
              </a:tblGrid>
              <a:tr h="805625">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Logique d'intervention</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Indicateurs</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Référence de base (y compris année de référence)</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Valeur actuelle</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Date de référence</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Objectifs (y compris année de référence)</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Sources et moyens de vérification</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Hypothèses</a:t>
                      </a:r>
                      <a:endParaRPr sz="1600" u="none" cap="none" strike="noStrike">
                        <a:latin typeface="Times New Roman"/>
                        <a:ea typeface="Times New Roman"/>
                        <a:cs typeface="Times New Roman"/>
                        <a:sym typeface="Times New Roman"/>
                      </a:endParaRPr>
                    </a:p>
                  </a:txBody>
                  <a:tcPr marT="0" marB="0" marR="57425" marL="57425"/>
                </a:tc>
              </a:tr>
              <a:tr h="4028150">
                <a:tc>
                  <a:txBody>
                    <a:bodyPr/>
                    <a:lstStyle/>
                    <a:p>
                      <a:pPr indent="0" lvl="0" marL="71755" marR="71755" rtl="0" algn="l">
                        <a:lnSpc>
                          <a:spcPct val="100000"/>
                        </a:lnSpc>
                        <a:spcBef>
                          <a:spcPts val="0"/>
                        </a:spcBef>
                        <a:spcAft>
                          <a:spcPts val="0"/>
                        </a:spcAft>
                        <a:buClr>
                          <a:srgbClr val="000000"/>
                        </a:buClr>
                        <a:buSzPts val="1400"/>
                        <a:buFont typeface="Arial"/>
                        <a:buNone/>
                      </a:pPr>
                      <a:r>
                        <a:rPr lang="fr-FR" sz="1400" u="sng" cap="none" strike="noStrike"/>
                        <a:t>Objectifs spécifiques: réalisations</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Les effets directs du projet, qui sont obtenus à moyen terme, et qui se concentrent plutôt sur les changements de comportement résultant du projet.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Objectifs spécifiques: OS</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OS1, OS2, etc.</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Mesure le changement dans les facteurs définissant le(s) résultat(s).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 présenter ventilé par genre.</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Le point de départ ou la valeur actuelle des indicateurs. </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La valeur des indicateurs à la date indiquée. </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La valeur prévue des indicateurs. </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Sources d'informations et méthodes utilisées pour collecter et faire rapport (y compris qui et quand, à quelle fréquence).</a:t>
                      </a:r>
                      <a:endParaRPr sz="1600" u="none" cap="none" strike="noStrike">
                        <a:latin typeface="Times New Roman"/>
                        <a:ea typeface="Times New Roman"/>
                        <a:cs typeface="Times New Roman"/>
                        <a:sym typeface="Times New Roman"/>
                      </a:endParaRPr>
                    </a:p>
                  </a:txBody>
                  <a:tcPr marT="0" marB="0" marR="57425" marL="5742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Facteurs hors du contrôle de la gestion de projets, pouvant avoir un impact sur le lien entre résultats et impacts.</a:t>
                      </a:r>
                      <a:endParaRPr sz="1600" u="none" cap="none" strike="noStrike">
                        <a:latin typeface="Times New Roman"/>
                        <a:ea typeface="Times New Roman"/>
                        <a:cs typeface="Times New Roman"/>
                        <a:sym typeface="Times New Roman"/>
                      </a:endParaRPr>
                    </a:p>
                  </a:txBody>
                  <a:tcPr marT="0" marB="0" marR="57425" marL="57425"/>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7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Formuler un ou des objectifs spécifiques</a:t>
            </a:r>
            <a:endParaRPr/>
          </a:p>
        </p:txBody>
      </p:sp>
      <p:sp>
        <p:nvSpPr>
          <p:cNvPr id="465" name="Google Shape;465;p7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590"/>
              <a:buChar char="•"/>
            </a:pPr>
            <a:r>
              <a:rPr lang="fr-FR" sz="2590"/>
              <a:t>Résultat ou avantage plus direct qui sera obtenu ou atteint à la fin du projet.</a:t>
            </a:r>
            <a:endParaRPr/>
          </a:p>
          <a:p>
            <a:pPr indent="-228600" lvl="0" marL="228600" rtl="0" algn="l">
              <a:lnSpc>
                <a:spcPct val="80000"/>
              </a:lnSpc>
              <a:spcBef>
                <a:spcPts val="1000"/>
              </a:spcBef>
              <a:spcAft>
                <a:spcPts val="0"/>
              </a:spcAft>
              <a:buClr>
                <a:schemeClr val="dk1"/>
              </a:buClr>
              <a:buSzPts val="2590"/>
              <a:buChar char="•"/>
            </a:pPr>
            <a:r>
              <a:rPr lang="fr-FR" sz="2590"/>
              <a:t>Décomposer, Analyser le probleme sous-jascent de l’objectif general et identifier les zones d’intervention/d’influence les plus pertinentes pour votre organisation/projet</a:t>
            </a:r>
            <a:endParaRPr sz="2590"/>
          </a:p>
          <a:p>
            <a:pPr indent="-228600" lvl="0" marL="228600" rtl="0" algn="l">
              <a:lnSpc>
                <a:spcPct val="80000"/>
              </a:lnSpc>
              <a:spcBef>
                <a:spcPts val="1000"/>
              </a:spcBef>
              <a:spcAft>
                <a:spcPts val="0"/>
              </a:spcAft>
              <a:buClr>
                <a:schemeClr val="dk1"/>
              </a:buClr>
              <a:buSzPts val="2590"/>
              <a:buChar char="•"/>
            </a:pPr>
            <a:r>
              <a:rPr lang="fr-FR" sz="2590"/>
              <a:t>L’objectif spécifique est exprimé en termes d‘avantages au groupe cible «accrus/améliorés/ etc. ….»</a:t>
            </a:r>
            <a:endParaRPr sz="2590"/>
          </a:p>
          <a:p>
            <a:pPr indent="-228600" lvl="0" marL="228600" rtl="0" algn="l">
              <a:lnSpc>
                <a:spcPct val="80000"/>
              </a:lnSpc>
              <a:spcBef>
                <a:spcPts val="1000"/>
              </a:spcBef>
              <a:spcAft>
                <a:spcPts val="0"/>
              </a:spcAft>
              <a:buClr>
                <a:schemeClr val="dk1"/>
              </a:buClr>
              <a:buSzPts val="2590"/>
              <a:buChar char="•"/>
            </a:pPr>
            <a:r>
              <a:rPr lang="fr-FR" sz="2590"/>
              <a:t>Ex: “Un nombre accru de citoyens, notamment des  filles/femmes et des jeunes, et particulièrement dans les zones prioritaires, ont participé  ou assisté à des initiatives culturelles locales, en raison de l'amélioration de l'accès à la culture et à l'information culturelle »</a:t>
            </a:r>
            <a:endParaRPr sz="2590"/>
          </a:p>
        </p:txBody>
      </p:sp>
      <p:pic>
        <p:nvPicPr>
          <p:cNvPr id="466" name="Google Shape;466;p75"/>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7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Résultats (output)</a:t>
            </a:r>
            <a:endParaRPr/>
          </a:p>
        </p:txBody>
      </p:sp>
      <p:graphicFrame>
        <p:nvGraphicFramePr>
          <p:cNvPr id="472" name="Google Shape;472;p76"/>
          <p:cNvGraphicFramePr/>
          <p:nvPr/>
        </p:nvGraphicFramePr>
        <p:xfrm>
          <a:off x="932872" y="1825624"/>
          <a:ext cx="3000000" cy="3000000"/>
        </p:xfrm>
        <a:graphic>
          <a:graphicData uri="http://schemas.openxmlformats.org/drawingml/2006/table">
            <a:tbl>
              <a:tblPr bandRow="1" firstCol="1" firstRow="1">
                <a:noFill/>
                <a:tableStyleId>{D5C38962-0AB2-4C85-B2B6-38ADDA1E1AC1}</a:tableStyleId>
              </a:tblPr>
              <a:tblGrid>
                <a:gridCol w="963050"/>
                <a:gridCol w="1665500"/>
                <a:gridCol w="1314275"/>
                <a:gridCol w="1314275"/>
                <a:gridCol w="1314275"/>
                <a:gridCol w="1314275"/>
                <a:gridCol w="1315000"/>
                <a:gridCol w="1315000"/>
              </a:tblGrid>
              <a:tr h="966575">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Logique d'intervention</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Indicateurs</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Référence de base (y compris année de référence)</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Valeur actuelle</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Date de référence</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Objectifs (y compris année de référence)</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Sources et moyens de vérification</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Hypothèses</a:t>
                      </a:r>
                      <a:endParaRPr sz="1600" u="none" cap="none" strike="noStrike">
                        <a:latin typeface="Times New Roman"/>
                        <a:ea typeface="Times New Roman"/>
                        <a:cs typeface="Times New Roman"/>
                        <a:sym typeface="Times New Roman"/>
                      </a:endParaRPr>
                    </a:p>
                  </a:txBody>
                  <a:tcPr marT="0" marB="0" marR="39550" marL="39550"/>
                </a:tc>
              </a:tr>
              <a:tr h="3289825">
                <a:tc>
                  <a:txBody>
                    <a:bodyPr/>
                    <a:lstStyle/>
                    <a:p>
                      <a:pPr indent="0" lvl="0" marL="71755" marR="71755" rtl="0" algn="l">
                        <a:lnSpc>
                          <a:spcPct val="100000"/>
                        </a:lnSpc>
                        <a:spcBef>
                          <a:spcPts val="0"/>
                        </a:spcBef>
                        <a:spcAft>
                          <a:spcPts val="0"/>
                        </a:spcAft>
                        <a:buClr>
                          <a:srgbClr val="000000"/>
                        </a:buClr>
                        <a:buSzPts val="1400"/>
                        <a:buFont typeface="Arial"/>
                        <a:buNone/>
                      </a:pPr>
                      <a:r>
                        <a:rPr lang="fr-FR" sz="1400" u="sng" cap="none" strike="noStrike"/>
                        <a:t>Résultats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Les résultats directes et tangibles (infrastructures, biens et services) délivrés par le projet.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Résultats = R</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R1.1 (lié à l'OS1)</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R1.2</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R2.1 (lié à l'OS2)</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Etc.</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Mesure le degré de livraison de produits.</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 présenter ventilé par genre.</a:t>
                      </a:r>
                      <a:endParaRPr sz="16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Idem que ci-dessus pour les indicateurs correspondants.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Idem que ci-dessus pour les indicateurs correspondants.</a:t>
                      </a:r>
                      <a:endParaRPr sz="1600" u="none" cap="none" strike="noStrike"/>
                    </a:p>
                    <a:p>
                      <a:pPr indent="0" lvl="0" marL="0" marR="0" rtl="0" algn="ctr">
                        <a:lnSpc>
                          <a:spcPct val="100000"/>
                        </a:lnSpc>
                        <a:spcBef>
                          <a:spcPts val="0"/>
                        </a:spcBef>
                        <a:spcAft>
                          <a:spcPts val="0"/>
                        </a:spcAft>
                        <a:buClr>
                          <a:srgbClr val="000000"/>
                        </a:buClr>
                        <a:buSzPts val="1400"/>
                        <a:buFont typeface="Arial"/>
                        <a:buNone/>
                      </a:pPr>
                      <a:r>
                        <a:rPr lang="fr-FR" sz="1400" u="none" cap="none" strike="noStrike"/>
                        <a:t> </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Idem que ci-dessus pour les indicateurs correspondants.</a:t>
                      </a:r>
                      <a:endParaRPr sz="1600" u="none" cap="none" strike="noStrike">
                        <a:latin typeface="Times New Roman"/>
                        <a:ea typeface="Times New Roman"/>
                        <a:cs typeface="Times New Roman"/>
                        <a:sym typeface="Times New Roman"/>
                      </a:endParaRPr>
                    </a:p>
                  </a:txBody>
                  <a:tcPr marT="0" marB="0" marR="39550" marL="39550"/>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Facteurs hors du contrôle de la gestion de projets, pouvant avoir un impact sur le lien entre résultats et impacts.</a:t>
                      </a:r>
                      <a:endParaRPr sz="1600" u="none" cap="none" strike="noStrike">
                        <a:latin typeface="Times New Roman"/>
                        <a:ea typeface="Times New Roman"/>
                        <a:cs typeface="Times New Roman"/>
                        <a:sym typeface="Times New Roman"/>
                      </a:endParaRPr>
                    </a:p>
                  </a:txBody>
                  <a:tcPr marT="0" marB="0" marR="39550" marL="39550"/>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7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Formuler un résultat</a:t>
            </a:r>
            <a:endParaRPr/>
          </a:p>
        </p:txBody>
      </p:sp>
      <p:sp>
        <p:nvSpPr>
          <p:cNvPr id="478" name="Google Shape;478;p7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Les résultats sont exprimés en termes de résultat tangible «atteint/produit/ obtenu etc.», etc. Ils sont généralement formulés comme une finalité à atteindre, pas comme une action.</a:t>
            </a:r>
            <a:endParaRPr/>
          </a:p>
          <a:p>
            <a:pPr indent="-228600" lvl="0" marL="228600" rtl="0" algn="l">
              <a:lnSpc>
                <a:spcPct val="90000"/>
              </a:lnSpc>
              <a:spcBef>
                <a:spcPts val="1000"/>
              </a:spcBef>
              <a:spcAft>
                <a:spcPts val="0"/>
              </a:spcAft>
              <a:buClr>
                <a:schemeClr val="dk1"/>
              </a:buClr>
              <a:buSzPts val="2800"/>
              <a:buChar char="•"/>
            </a:pPr>
            <a:r>
              <a:rPr lang="fr-FR"/>
              <a:t>« 25 </a:t>
            </a:r>
            <a:r>
              <a:rPr lang="fr-FR"/>
              <a:t>pièces</a:t>
            </a:r>
            <a:r>
              <a:rPr lang="fr-FR"/>
              <a:t> de </a:t>
            </a:r>
            <a:r>
              <a:rPr lang="fr-FR"/>
              <a:t>théâtre</a:t>
            </a:r>
            <a:r>
              <a:rPr lang="fr-FR"/>
              <a:t> produites par des jeunes en situation de handicap de la région de Ben Arous »</a:t>
            </a:r>
            <a:endParaRPr/>
          </a:p>
        </p:txBody>
      </p:sp>
      <p:pic>
        <p:nvPicPr>
          <p:cNvPr id="479" name="Google Shape;479;p77"/>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7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Activités</a:t>
            </a:r>
            <a:endParaRPr/>
          </a:p>
        </p:txBody>
      </p:sp>
      <p:graphicFrame>
        <p:nvGraphicFramePr>
          <p:cNvPr id="485" name="Google Shape;485;p78"/>
          <p:cNvGraphicFramePr/>
          <p:nvPr/>
        </p:nvGraphicFramePr>
        <p:xfrm>
          <a:off x="838200" y="1506843"/>
          <a:ext cx="3000000" cy="3000000"/>
        </p:xfrm>
        <a:graphic>
          <a:graphicData uri="http://schemas.openxmlformats.org/drawingml/2006/table">
            <a:tbl>
              <a:tblPr bandRow="1" firstCol="1" firstRow="1">
                <a:noFill/>
                <a:tableStyleId>{D5C38962-0AB2-4C85-B2B6-38ADDA1E1AC1}</a:tableStyleId>
              </a:tblPr>
              <a:tblGrid>
                <a:gridCol w="870525"/>
                <a:gridCol w="1758000"/>
                <a:gridCol w="1314275"/>
                <a:gridCol w="1314275"/>
                <a:gridCol w="1314275"/>
                <a:gridCol w="1314275"/>
                <a:gridCol w="1315000"/>
                <a:gridCol w="1315000"/>
              </a:tblGrid>
              <a:tr h="559525">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Logique d'intervention</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Indicateurs</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Référence de base (y compris année de référence)</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Valeur actuelle</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Date de référence</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Objectifs (y compris année de référence)</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Sources et moyens de vérification</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Hypothèses</a:t>
                      </a:r>
                      <a:endParaRPr sz="1400" u="none" cap="none" strike="noStrike">
                        <a:latin typeface="Times New Roman"/>
                        <a:ea typeface="Times New Roman"/>
                        <a:cs typeface="Times New Roman"/>
                        <a:sym typeface="Times New Roman"/>
                      </a:endParaRPr>
                    </a:p>
                  </a:txBody>
                  <a:tcPr marT="0" marB="0" marR="25075" marL="25075"/>
                </a:tc>
              </a:tr>
              <a:tr h="3636950">
                <a:tc>
                  <a:txBody>
                    <a:bodyPr/>
                    <a:lstStyle/>
                    <a:p>
                      <a:pPr indent="0" lvl="0" marL="71755" marR="71755" rtl="0" algn="l">
                        <a:lnSpc>
                          <a:spcPct val="100000"/>
                        </a:lnSpc>
                        <a:spcBef>
                          <a:spcPts val="0"/>
                        </a:spcBef>
                        <a:spcAft>
                          <a:spcPts val="0"/>
                        </a:spcAft>
                        <a:buClr>
                          <a:srgbClr val="000000"/>
                        </a:buClr>
                        <a:buSzPts val="1400"/>
                        <a:buFont typeface="Arial"/>
                        <a:buNone/>
                      </a:pPr>
                      <a:r>
                        <a:rPr lang="fr-FR" sz="1400" u="sng" cap="none" strike="noStrike"/>
                        <a:t>Activités</a:t>
                      </a:r>
                      <a:endParaRPr sz="1400" u="none" cap="none" strike="noStrike">
                        <a:latin typeface="Times New Roman"/>
                        <a:ea typeface="Times New Roman"/>
                        <a:cs typeface="Times New Roman"/>
                        <a:sym typeface="Times New Roman"/>
                      </a:endParaRPr>
                    </a:p>
                  </a:txBody>
                  <a:tcPr marT="0" marB="0" marR="25075" marL="25075"/>
                </a:tc>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Quelles sont les activités-clés à mettre en œuvre, et dans quel ordre, afin de produire les résultats attendus?</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Groupez les activités par résultats et numérotez-les comme suit:</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A1.1.1 - «Intitulé de l'activité 1»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A1.1.2 - «Intitulé de l'activité 2» (R1.1)</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A1.2.1 - «Intitulé de l'activité 1» (R1.2)</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A1.2.2 - «Intitulé de l'activité 2» (R1.2)</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Etc.</a:t>
                      </a:r>
                      <a:endParaRPr sz="1400" u="none" cap="none" strike="noStrike">
                        <a:latin typeface="Times New Roman"/>
                        <a:ea typeface="Times New Roman"/>
                        <a:cs typeface="Times New Roman"/>
                        <a:sym typeface="Times New Roman"/>
                      </a:endParaRPr>
                    </a:p>
                  </a:txBody>
                  <a:tcPr marT="0" marB="0" marR="25075" marL="25075"/>
                </a:tc>
                <a:tc gridSpan="5">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Moyens:</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Quels moyens sont requis pour mettre en œuvre ces activités, par exemple personnel, matériel, formation, études, fournitures, installations opérationnelles, etc.?</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Couts:</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Quels sont les coûts de l'action?</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fr-FR" sz="1400" u="none" cap="none" strike="noStrike"/>
                        <a:t>Leur nature? (Ventilation dans le budget de l'action)</a:t>
                      </a:r>
                      <a:endParaRPr sz="1400" u="none" cap="none" strike="noStrike">
                        <a:latin typeface="Times New Roman"/>
                        <a:ea typeface="Times New Roman"/>
                        <a:cs typeface="Times New Roman"/>
                        <a:sym typeface="Times New Roman"/>
                      </a:endParaRPr>
                    </a:p>
                  </a:txBody>
                  <a:tcPr marT="0" marB="0" marR="25075" marL="25075"/>
                </a:tc>
                <a:tc hMerge="1"/>
                <a:tc hMerge="1"/>
                <a:tc hMerge="1"/>
                <a:tc hMerge="1"/>
                <a:tc>
                  <a:txBody>
                    <a:bodyPr/>
                    <a:lstStyle/>
                    <a:p>
                      <a:pPr indent="0" lvl="0" marL="0" marR="0" rtl="0" algn="l">
                        <a:lnSpc>
                          <a:spcPct val="100000"/>
                        </a:lnSpc>
                        <a:spcBef>
                          <a:spcPts val="0"/>
                        </a:spcBef>
                        <a:spcAft>
                          <a:spcPts val="0"/>
                        </a:spcAft>
                        <a:buClr>
                          <a:srgbClr val="000000"/>
                        </a:buClr>
                        <a:buSzPts val="1400"/>
                        <a:buFont typeface="Arial"/>
                        <a:buNone/>
                      </a:pPr>
                      <a:r>
                        <a:rPr lang="fr-FR" sz="1400" u="none" cap="none" strike="noStrike"/>
                        <a:t>Facteurs hors du contrôle de la gestion de projets, pouvant avoir un impact sur le lien entre résultats et impacts.</a:t>
                      </a:r>
                      <a:endParaRPr sz="1400" u="none" cap="none" strike="noStrike">
                        <a:latin typeface="Times New Roman"/>
                        <a:ea typeface="Times New Roman"/>
                        <a:cs typeface="Times New Roman"/>
                        <a:sym typeface="Times New Roman"/>
                      </a:endParaRPr>
                    </a:p>
                  </a:txBody>
                  <a:tcPr marT="0" marB="0" marR="25075" marL="25075"/>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7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Activités</a:t>
            </a:r>
            <a:endParaRPr/>
          </a:p>
        </p:txBody>
      </p:sp>
      <p:sp>
        <p:nvSpPr>
          <p:cNvPr id="491" name="Google Shape;491;p7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Ce que l’on va faire </a:t>
            </a:r>
            <a:r>
              <a:rPr lang="fr-FR"/>
              <a:t>concrètement.</a:t>
            </a:r>
            <a:r>
              <a:rPr lang="fr-FR"/>
              <a:t> Les activités sont exprimées au présent en commençant par le recours à un verbe actif, comme «préparer, concevoir, construire, rechercher …» Ce sont des actions qui vont produire les résultats </a:t>
            </a:r>
            <a:endParaRPr/>
          </a:p>
          <a:p>
            <a:pPr indent="-228600" lvl="0" marL="228600" rtl="0" algn="l">
              <a:lnSpc>
                <a:spcPct val="90000"/>
              </a:lnSpc>
              <a:spcBef>
                <a:spcPts val="1000"/>
              </a:spcBef>
              <a:spcAft>
                <a:spcPts val="0"/>
              </a:spcAft>
              <a:buClr>
                <a:schemeClr val="dk1"/>
              </a:buClr>
              <a:buSzPts val="2800"/>
              <a:buChar char="•"/>
            </a:pPr>
            <a:r>
              <a:rPr lang="fr-FR"/>
              <a:t>« Auditionner 45 jeunes talents en danse, musique, photographie »  </a:t>
            </a:r>
            <a:endParaRPr/>
          </a:p>
        </p:txBody>
      </p:sp>
      <p:pic>
        <p:nvPicPr>
          <p:cNvPr id="492" name="Google Shape;492;p7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Lire un cadre logique</a:t>
            </a:r>
            <a:endParaRPr/>
          </a:p>
        </p:txBody>
      </p:sp>
      <p:sp>
        <p:nvSpPr>
          <p:cNvPr id="498" name="Google Shape;498;p8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Verticalement (clarté les liens de cause à effet)</a:t>
            </a:r>
            <a:endParaRPr/>
          </a:p>
          <a:p>
            <a:pPr indent="-228600" lvl="0" marL="228600" rtl="0" algn="l">
              <a:lnSpc>
                <a:spcPct val="90000"/>
              </a:lnSpc>
              <a:spcBef>
                <a:spcPts val="1000"/>
              </a:spcBef>
              <a:spcAft>
                <a:spcPts val="0"/>
              </a:spcAft>
              <a:buClr>
                <a:schemeClr val="dk1"/>
              </a:buClr>
              <a:buSzPts val="2800"/>
              <a:buChar char="•"/>
            </a:pPr>
            <a:r>
              <a:rPr lang="fr-FR"/>
              <a:t>Horizontalement </a:t>
            </a:r>
            <a:r>
              <a:rPr lang="fr-FR"/>
              <a:t>(vérifier,</a:t>
            </a:r>
            <a:r>
              <a:rPr lang="fr-FR"/>
              <a:t> mesurer, évaluer)</a:t>
            </a:r>
            <a:endParaRPr/>
          </a:p>
        </p:txBody>
      </p:sp>
      <p:pic>
        <p:nvPicPr>
          <p:cNvPr id="499" name="Google Shape;499;p80"/>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fr-FR"/>
              <a:t>Les bonnes pratiques de rédaction d’un budget prévisionnel</a:t>
            </a:r>
            <a:endParaRPr/>
          </a:p>
        </p:txBody>
      </p:sp>
      <p:sp>
        <p:nvSpPr>
          <p:cNvPr id="505" name="Google Shape;505;p8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fr-FR"/>
              <a:t>Session : 3</a:t>
            </a:r>
            <a:endParaRPr/>
          </a:p>
          <a:p>
            <a:pPr indent="0" lvl="0" marL="0" rtl="0" algn="l">
              <a:lnSpc>
                <a:spcPct val="90000"/>
              </a:lnSpc>
              <a:spcBef>
                <a:spcPts val="1000"/>
              </a:spcBef>
              <a:spcAft>
                <a:spcPts val="0"/>
              </a:spcAft>
              <a:buClr>
                <a:srgbClr val="888888"/>
              </a:buClr>
              <a:buSzPts val="2400"/>
              <a:buNone/>
            </a:pPr>
            <a:r>
              <a:rPr lang="fr-FR"/>
              <a:t>Durée : 1h45</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8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Objectifs</a:t>
            </a:r>
            <a:endParaRPr/>
          </a:p>
        </p:txBody>
      </p:sp>
      <p:sp>
        <p:nvSpPr>
          <p:cNvPr id="511" name="Google Shape;511;p8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Partager des bonnes pratiques pour gagner du temps et </a:t>
            </a:r>
            <a:r>
              <a:rPr lang="fr-FR"/>
              <a:t>éviter</a:t>
            </a:r>
            <a:r>
              <a:rPr lang="fr-FR"/>
              <a:t> les erreurs dans la </a:t>
            </a:r>
            <a:r>
              <a:rPr lang="fr-FR"/>
              <a:t>rédaction</a:t>
            </a:r>
            <a:r>
              <a:rPr lang="fr-FR"/>
              <a:t> d’un budget prévisionnel</a:t>
            </a:r>
            <a:endParaRPr/>
          </a:p>
        </p:txBody>
      </p:sp>
      <p:pic>
        <p:nvPicPr>
          <p:cNvPr id="512" name="Google Shape;512;p82"/>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Rappel: notion de Savoir-Faire	</a:t>
            </a:r>
            <a:endParaRPr/>
          </a:p>
        </p:txBody>
      </p:sp>
      <p:sp>
        <p:nvSpPr>
          <p:cNvPr id="125" name="Google Shape;125;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Savoir = théorie: Ecole, Livres, Internet/documentation, Echanges et discussion</a:t>
            </a:r>
            <a:endParaRPr/>
          </a:p>
          <a:p>
            <a:pPr indent="0" lvl="0" marL="0" rtl="0" algn="l">
              <a:lnSpc>
                <a:spcPct val="90000"/>
              </a:lnSpc>
              <a:spcBef>
                <a:spcPts val="1000"/>
              </a:spcBef>
              <a:spcAft>
                <a:spcPts val="0"/>
              </a:spcAft>
              <a:buClr>
                <a:schemeClr val="dk1"/>
              </a:buClr>
              <a:buSzPts val="2800"/>
              <a:buNone/>
            </a:pPr>
            <a:r>
              <a:rPr lang="fr-FR"/>
              <a:t>+</a:t>
            </a:r>
            <a:endParaRPr/>
          </a:p>
          <a:p>
            <a:pPr indent="0" lvl="0" marL="0" rtl="0" algn="l">
              <a:lnSpc>
                <a:spcPct val="90000"/>
              </a:lnSpc>
              <a:spcBef>
                <a:spcPts val="1000"/>
              </a:spcBef>
              <a:spcAft>
                <a:spcPts val="0"/>
              </a:spcAft>
              <a:buClr>
                <a:schemeClr val="dk1"/>
              </a:buClr>
              <a:buSzPts val="2800"/>
              <a:buNone/>
            </a:pPr>
            <a:r>
              <a:rPr lang="fr-FR"/>
              <a:t>Faire = pratique: Terrain, Execution, Travail, Expérience</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fr-FR"/>
              <a:t>Mettre la théorie en application sur terrain x Temps = Expertise</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pic>
        <p:nvPicPr>
          <p:cNvPr id="126" name="Google Shape;126;p6"/>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sp>
        <p:nvSpPr>
          <p:cNvPr id="517" name="Google Shape;517;p8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Pourquoi faire un budget prévisionnel</a:t>
            </a:r>
            <a:endParaRPr/>
          </a:p>
        </p:txBody>
      </p:sp>
      <p:sp>
        <p:nvSpPr>
          <p:cNvPr id="518" name="Google Shape;518;p8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514350" lvl="0" marL="514350" rtl="0" algn="l">
              <a:lnSpc>
                <a:spcPct val="90000"/>
              </a:lnSpc>
              <a:spcBef>
                <a:spcPts val="0"/>
              </a:spcBef>
              <a:spcAft>
                <a:spcPts val="0"/>
              </a:spcAft>
              <a:buClr>
                <a:schemeClr val="dk1"/>
              </a:buClr>
              <a:buSzPts val="2800"/>
              <a:buFont typeface="Calibri"/>
              <a:buAutoNum type="arabicPeriod"/>
            </a:pPr>
            <a:r>
              <a:rPr lang="fr-FR"/>
              <a:t>Exigé pour soumissionner…</a:t>
            </a:r>
            <a:endParaRPr/>
          </a:p>
          <a:p>
            <a:pPr indent="-514350" lvl="0" marL="514350" rtl="0" algn="l">
              <a:lnSpc>
                <a:spcPct val="90000"/>
              </a:lnSpc>
              <a:spcBef>
                <a:spcPts val="1000"/>
              </a:spcBef>
              <a:spcAft>
                <a:spcPts val="0"/>
              </a:spcAft>
              <a:buClr>
                <a:schemeClr val="dk1"/>
              </a:buClr>
              <a:buSzPts val="2800"/>
              <a:buFont typeface="Calibri"/>
              <a:buAutoNum type="arabicPeriod"/>
            </a:pPr>
            <a:r>
              <a:rPr lang="fr-FR"/>
              <a:t>Trouver le coût du projet = confronter l’idée de projet à sa réalité financière</a:t>
            </a:r>
            <a:endParaRPr/>
          </a:p>
          <a:p>
            <a:pPr indent="-514350" lvl="0" marL="514350" rtl="0" algn="l">
              <a:lnSpc>
                <a:spcPct val="90000"/>
              </a:lnSpc>
              <a:spcBef>
                <a:spcPts val="1000"/>
              </a:spcBef>
              <a:spcAft>
                <a:spcPts val="0"/>
              </a:spcAft>
              <a:buClr>
                <a:schemeClr val="dk1"/>
              </a:buClr>
              <a:buSzPts val="2800"/>
              <a:buFont typeface="Calibri"/>
              <a:buAutoNum type="arabicPeriod"/>
            </a:pPr>
            <a:r>
              <a:rPr lang="fr-FR"/>
              <a:t>Faisabilité de l’idée = crédibilité (bailleurs, partenaires, équipe)</a:t>
            </a:r>
            <a:endParaRPr/>
          </a:p>
          <a:p>
            <a:pPr indent="-514350" lvl="0" marL="514350" rtl="0" algn="l">
              <a:lnSpc>
                <a:spcPct val="90000"/>
              </a:lnSpc>
              <a:spcBef>
                <a:spcPts val="1000"/>
              </a:spcBef>
              <a:spcAft>
                <a:spcPts val="0"/>
              </a:spcAft>
              <a:buClr>
                <a:schemeClr val="dk1"/>
              </a:buClr>
              <a:buSzPts val="2800"/>
              <a:buFont typeface="Calibri"/>
              <a:buAutoNum type="arabicPeriod"/>
            </a:pPr>
            <a:r>
              <a:rPr lang="fr-FR"/>
              <a:t>Prévisionnel = peut évoluer par la suite MAIS </a:t>
            </a:r>
            <a:endParaRPr/>
          </a:p>
          <a:p>
            <a:pPr indent="-514350" lvl="1" marL="971550" rtl="0" algn="l">
              <a:lnSpc>
                <a:spcPct val="90000"/>
              </a:lnSpc>
              <a:spcBef>
                <a:spcPts val="500"/>
              </a:spcBef>
              <a:spcAft>
                <a:spcPts val="0"/>
              </a:spcAft>
              <a:buClr>
                <a:schemeClr val="dk1"/>
              </a:buClr>
              <a:buSzPts val="2400"/>
              <a:buFont typeface="Calibri"/>
              <a:buAutoNum type="alphaLcPeriod"/>
            </a:pPr>
            <a:r>
              <a:rPr lang="fr-FR"/>
              <a:t>Les modifications sont contrôlées par bailleur (contrat)</a:t>
            </a:r>
            <a:endParaRPr/>
          </a:p>
          <a:p>
            <a:pPr indent="-514350" lvl="1" marL="971550" rtl="0" algn="l">
              <a:lnSpc>
                <a:spcPct val="90000"/>
              </a:lnSpc>
              <a:spcBef>
                <a:spcPts val="500"/>
              </a:spcBef>
              <a:spcAft>
                <a:spcPts val="0"/>
              </a:spcAft>
              <a:buClr>
                <a:schemeClr val="dk1"/>
              </a:buClr>
              <a:buSzPts val="2400"/>
              <a:buFont typeface="Calibri"/>
              <a:buAutoNum type="alphaLcPeriod"/>
            </a:pPr>
            <a:r>
              <a:rPr lang="fr-FR"/>
              <a:t>Le document de budget doit être tenu à jour (traçabilité interne, suivre l’activité et ne pas perdre le fil)</a:t>
            </a:r>
            <a:endParaRPr/>
          </a:p>
          <a:p>
            <a:pPr indent="-514350" lvl="0" marL="514350" rtl="0" algn="l">
              <a:lnSpc>
                <a:spcPct val="90000"/>
              </a:lnSpc>
              <a:spcBef>
                <a:spcPts val="1000"/>
              </a:spcBef>
              <a:spcAft>
                <a:spcPts val="0"/>
              </a:spcAft>
              <a:buClr>
                <a:schemeClr val="dk1"/>
              </a:buClr>
              <a:buSzPts val="2800"/>
              <a:buFont typeface="Calibri"/>
              <a:buAutoNum type="arabicPeriod"/>
            </a:pPr>
            <a:r>
              <a:rPr lang="fr-FR"/>
              <a:t>Contrôler la mise en œuvre</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519" name="Google Shape;519;p83"/>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8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Comment faire un budget prévisionnel</a:t>
            </a:r>
            <a:endParaRPr/>
          </a:p>
        </p:txBody>
      </p:sp>
      <p:sp>
        <p:nvSpPr>
          <p:cNvPr id="525" name="Google Shape;525;p8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fr-FR"/>
              <a:t>Recettes VS dépenses</a:t>
            </a:r>
            <a:endParaRPr/>
          </a:p>
          <a:p>
            <a:pPr indent="-228600" lvl="0" marL="228600" rtl="0" algn="l">
              <a:lnSpc>
                <a:spcPct val="90000"/>
              </a:lnSpc>
              <a:spcBef>
                <a:spcPts val="1000"/>
              </a:spcBef>
              <a:spcAft>
                <a:spcPts val="0"/>
              </a:spcAft>
              <a:buClr>
                <a:schemeClr val="dk1"/>
              </a:buClr>
              <a:buSzPts val="2800"/>
              <a:buChar char="•"/>
            </a:pPr>
            <a:r>
              <a:rPr b="1" lang="fr-FR"/>
              <a:t>Eligibile VS Pas Eligible</a:t>
            </a:r>
            <a:endParaRPr/>
          </a:p>
          <a:p>
            <a:pPr indent="-228600" lvl="0" marL="228600" rtl="0" algn="l">
              <a:lnSpc>
                <a:spcPct val="90000"/>
              </a:lnSpc>
              <a:spcBef>
                <a:spcPts val="1000"/>
              </a:spcBef>
              <a:spcAft>
                <a:spcPts val="0"/>
              </a:spcAft>
              <a:buClr>
                <a:schemeClr val="dk1"/>
              </a:buClr>
              <a:buSzPts val="2800"/>
              <a:buChar char="•"/>
            </a:pPr>
            <a:r>
              <a:rPr b="1" lang="fr-FR"/>
              <a:t>Déterminer les recettes à partir des dépenses</a:t>
            </a:r>
            <a:r>
              <a:rPr lang="fr-FR"/>
              <a:t> </a:t>
            </a:r>
            <a:r>
              <a:rPr b="1" lang="fr-FR"/>
              <a:t>VS</a:t>
            </a:r>
            <a:r>
              <a:rPr lang="fr-FR"/>
              <a:t> </a:t>
            </a:r>
            <a:r>
              <a:rPr b="1" lang="fr-FR"/>
              <a:t>Déterminer les dépenses à partir des recettes</a:t>
            </a:r>
            <a:endParaRPr/>
          </a:p>
        </p:txBody>
      </p:sp>
      <p:pic>
        <p:nvPicPr>
          <p:cNvPr id="526" name="Google Shape;526;p8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8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Liste des dépenses éligibiles</a:t>
            </a:r>
            <a:endParaRPr/>
          </a:p>
        </p:txBody>
      </p:sp>
      <p:sp>
        <p:nvSpPr>
          <p:cNvPr id="532" name="Google Shape;532;p8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533" name="Google Shape;533;p85"/>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8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Comment faire un budget prévisionnel</a:t>
            </a:r>
            <a:endParaRPr/>
          </a:p>
        </p:txBody>
      </p:sp>
      <p:sp>
        <p:nvSpPr>
          <p:cNvPr id="539" name="Google Shape;539;p8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Préparer</a:t>
            </a:r>
            <a:r>
              <a:rPr lang="fr-FR"/>
              <a:t> le tableau excel ou comprendre le </a:t>
            </a:r>
            <a:r>
              <a:rPr lang="fr-FR"/>
              <a:t>modèle</a:t>
            </a:r>
            <a:r>
              <a:rPr lang="fr-FR"/>
              <a:t> exigé (connaitre les fonctions de base d’excel!)</a:t>
            </a:r>
            <a:endParaRPr/>
          </a:p>
          <a:p>
            <a:pPr indent="-228600" lvl="0" marL="228600" rtl="0" algn="l">
              <a:lnSpc>
                <a:spcPct val="90000"/>
              </a:lnSpc>
              <a:spcBef>
                <a:spcPts val="1000"/>
              </a:spcBef>
              <a:spcAft>
                <a:spcPts val="0"/>
              </a:spcAft>
              <a:buClr>
                <a:schemeClr val="dk1"/>
              </a:buClr>
              <a:buSzPts val="2800"/>
              <a:buChar char="•"/>
            </a:pPr>
            <a:r>
              <a:rPr lang="fr-FR"/>
              <a:t>Lister les dépenses:</a:t>
            </a:r>
            <a:endParaRPr/>
          </a:p>
          <a:p>
            <a:pPr indent="-228600" lvl="1" marL="685800" rtl="0" algn="l">
              <a:lnSpc>
                <a:spcPct val="90000"/>
              </a:lnSpc>
              <a:spcBef>
                <a:spcPts val="500"/>
              </a:spcBef>
              <a:spcAft>
                <a:spcPts val="0"/>
              </a:spcAft>
              <a:buClr>
                <a:schemeClr val="dk1"/>
              </a:buClr>
              <a:buSzPts val="2400"/>
              <a:buChar char="•"/>
            </a:pPr>
            <a:r>
              <a:rPr lang="fr-FR"/>
              <a:t>Partir du planning</a:t>
            </a:r>
            <a:endParaRPr/>
          </a:p>
          <a:p>
            <a:pPr indent="-228600" lvl="1" marL="685800" rtl="0" algn="l">
              <a:lnSpc>
                <a:spcPct val="90000"/>
              </a:lnSpc>
              <a:spcBef>
                <a:spcPts val="500"/>
              </a:spcBef>
              <a:spcAft>
                <a:spcPts val="0"/>
              </a:spcAft>
              <a:buClr>
                <a:schemeClr val="dk1"/>
              </a:buClr>
              <a:buSzPts val="2400"/>
              <a:buChar char="•"/>
            </a:pPr>
            <a:r>
              <a:rPr lang="fr-FR"/>
              <a:t>Lister les actions</a:t>
            </a:r>
            <a:endParaRPr/>
          </a:p>
          <a:p>
            <a:pPr indent="-228600" lvl="1" marL="685800" rtl="0" algn="l">
              <a:lnSpc>
                <a:spcPct val="90000"/>
              </a:lnSpc>
              <a:spcBef>
                <a:spcPts val="500"/>
              </a:spcBef>
              <a:spcAft>
                <a:spcPts val="0"/>
              </a:spcAft>
              <a:buClr>
                <a:schemeClr val="dk1"/>
              </a:buClr>
              <a:buSzPts val="2400"/>
              <a:buChar char="•"/>
            </a:pPr>
            <a:r>
              <a:rPr lang="fr-FR"/>
              <a:t>Exemples de projets similaires</a:t>
            </a:r>
            <a:endParaRPr/>
          </a:p>
          <a:p>
            <a:pPr indent="-228600" lvl="1" marL="685800" rtl="0" algn="l">
              <a:lnSpc>
                <a:spcPct val="90000"/>
              </a:lnSpc>
              <a:spcBef>
                <a:spcPts val="500"/>
              </a:spcBef>
              <a:spcAft>
                <a:spcPts val="0"/>
              </a:spcAft>
              <a:buClr>
                <a:schemeClr val="dk1"/>
              </a:buClr>
              <a:buSzPts val="2400"/>
              <a:buChar char="•"/>
            </a:pPr>
            <a:r>
              <a:rPr lang="fr-FR"/>
              <a:t>Travailler a plusieurs</a:t>
            </a:r>
            <a:endParaRPr/>
          </a:p>
          <a:p>
            <a:pPr indent="-228600" lvl="1" marL="685800" rtl="0" algn="l">
              <a:lnSpc>
                <a:spcPct val="90000"/>
              </a:lnSpc>
              <a:spcBef>
                <a:spcPts val="500"/>
              </a:spcBef>
              <a:spcAft>
                <a:spcPts val="0"/>
              </a:spcAft>
              <a:buClr>
                <a:schemeClr val="dk1"/>
              </a:buClr>
              <a:buSzPts val="2400"/>
              <a:buChar char="•"/>
            </a:pPr>
            <a:r>
              <a:rPr lang="fr-FR"/>
              <a:t>Regrouper les dépenses par types</a:t>
            </a:r>
            <a:endParaRPr/>
          </a:p>
        </p:txBody>
      </p:sp>
      <p:pic>
        <p:nvPicPr>
          <p:cNvPr id="540" name="Google Shape;540;p86"/>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sp>
        <p:nvSpPr>
          <p:cNvPr id="545" name="Google Shape;545;p8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Comment réaliser un budget prévisionnel</a:t>
            </a:r>
            <a:endParaRPr/>
          </a:p>
        </p:txBody>
      </p:sp>
      <p:sp>
        <p:nvSpPr>
          <p:cNvPr id="546" name="Google Shape;546;p8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fr-FR"/>
              <a:t>Déterminer</a:t>
            </a:r>
            <a:r>
              <a:rPr lang="fr-FR"/>
              <a:t> les quantités (charges fixes et </a:t>
            </a:r>
            <a:r>
              <a:rPr lang="fr-FR"/>
              <a:t>frais</a:t>
            </a:r>
            <a:r>
              <a:rPr lang="fr-FR"/>
              <a:t> variables)</a:t>
            </a:r>
            <a:endParaRPr/>
          </a:p>
          <a:p>
            <a:pPr indent="-228600" lvl="0" marL="228600" rtl="0" algn="l">
              <a:lnSpc>
                <a:spcPct val="90000"/>
              </a:lnSpc>
              <a:spcBef>
                <a:spcPts val="1000"/>
              </a:spcBef>
              <a:spcAft>
                <a:spcPts val="0"/>
              </a:spcAft>
              <a:buClr>
                <a:schemeClr val="dk1"/>
              </a:buClr>
              <a:buSzPts val="2800"/>
              <a:buChar char="•"/>
            </a:pPr>
            <a:r>
              <a:rPr lang="fr-FR"/>
              <a:t>Déterminer</a:t>
            </a:r>
            <a:r>
              <a:rPr lang="fr-FR"/>
              <a:t> les coûts (faire des recherches, demander des devis)</a:t>
            </a:r>
            <a:endParaRPr/>
          </a:p>
          <a:p>
            <a:pPr indent="-228600" lvl="0" marL="228600" rtl="0" algn="l">
              <a:lnSpc>
                <a:spcPct val="90000"/>
              </a:lnSpc>
              <a:spcBef>
                <a:spcPts val="1000"/>
              </a:spcBef>
              <a:spcAft>
                <a:spcPts val="0"/>
              </a:spcAft>
              <a:buClr>
                <a:schemeClr val="dk1"/>
              </a:buClr>
              <a:buSzPts val="2800"/>
              <a:buChar char="•"/>
            </a:pPr>
            <a:r>
              <a:rPr lang="fr-FR"/>
              <a:t>Multiplier les coûts unitaires par les quantités = coût total/ligne</a:t>
            </a:r>
            <a:endParaRPr/>
          </a:p>
          <a:p>
            <a:pPr indent="-228600" lvl="0" marL="228600" rtl="0" algn="l">
              <a:lnSpc>
                <a:spcPct val="90000"/>
              </a:lnSpc>
              <a:spcBef>
                <a:spcPts val="1000"/>
              </a:spcBef>
              <a:spcAft>
                <a:spcPts val="0"/>
              </a:spcAft>
              <a:buClr>
                <a:schemeClr val="dk1"/>
              </a:buClr>
              <a:buSzPts val="2800"/>
              <a:buChar char="•"/>
            </a:pPr>
            <a:r>
              <a:rPr lang="fr-FR"/>
              <a:t>Additionner les sous-totaux</a:t>
            </a:r>
            <a:endParaRPr/>
          </a:p>
          <a:p>
            <a:pPr indent="0" lvl="0" marL="0" rtl="0" algn="l">
              <a:lnSpc>
                <a:spcPct val="90000"/>
              </a:lnSpc>
              <a:spcBef>
                <a:spcPts val="1000"/>
              </a:spcBef>
              <a:spcAft>
                <a:spcPts val="0"/>
              </a:spcAft>
              <a:buClr>
                <a:schemeClr val="dk1"/>
              </a:buClr>
              <a:buSzPts val="2800"/>
              <a:buNone/>
            </a:pPr>
            <a:r>
              <a:t/>
            </a:r>
            <a:endParaRPr/>
          </a:p>
        </p:txBody>
      </p:sp>
      <p:pic>
        <p:nvPicPr>
          <p:cNvPr id="547" name="Google Shape;547;p87"/>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8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Le formulaire demandé par Expertise France	</a:t>
            </a:r>
            <a:endParaRPr/>
          </a:p>
        </p:txBody>
      </p:sp>
      <p:sp>
        <p:nvSpPr>
          <p:cNvPr id="553" name="Google Shape;553;p8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3 feuilles</a:t>
            </a:r>
            <a:endParaRPr/>
          </a:p>
          <a:p>
            <a:pPr indent="-228600" lvl="1" marL="685800" rtl="0" algn="l">
              <a:lnSpc>
                <a:spcPct val="90000"/>
              </a:lnSpc>
              <a:spcBef>
                <a:spcPts val="500"/>
              </a:spcBef>
              <a:spcAft>
                <a:spcPts val="0"/>
              </a:spcAft>
              <a:buClr>
                <a:schemeClr val="dk1"/>
              </a:buClr>
              <a:buSzPts val="2400"/>
              <a:buChar char="•"/>
            </a:pPr>
            <a:r>
              <a:rPr lang="fr-FR"/>
              <a:t>BUDGET</a:t>
            </a:r>
            <a:endParaRPr/>
          </a:p>
          <a:p>
            <a:pPr indent="-228600" lvl="1" marL="685800" rtl="0" algn="l">
              <a:lnSpc>
                <a:spcPct val="90000"/>
              </a:lnSpc>
              <a:spcBef>
                <a:spcPts val="500"/>
              </a:spcBef>
              <a:spcAft>
                <a:spcPts val="0"/>
              </a:spcAft>
              <a:buClr>
                <a:schemeClr val="dk1"/>
              </a:buClr>
              <a:buSzPts val="2400"/>
              <a:buChar char="•"/>
            </a:pPr>
            <a:r>
              <a:rPr lang="fr-FR"/>
              <a:t>JUSTIFICATION</a:t>
            </a:r>
            <a:endParaRPr/>
          </a:p>
          <a:p>
            <a:pPr indent="-228600" lvl="1" marL="685800" rtl="0" algn="l">
              <a:lnSpc>
                <a:spcPct val="90000"/>
              </a:lnSpc>
              <a:spcBef>
                <a:spcPts val="500"/>
              </a:spcBef>
              <a:spcAft>
                <a:spcPts val="0"/>
              </a:spcAft>
              <a:buClr>
                <a:schemeClr val="dk1"/>
              </a:buClr>
              <a:buSzPts val="2400"/>
              <a:buChar char="•"/>
            </a:pPr>
            <a:r>
              <a:rPr lang="fr-FR"/>
              <a:t>SOURCES DE FINANCEMENT</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554" name="Google Shape;554;p88"/>
          <p:cNvPicPr preferRelativeResize="0"/>
          <p:nvPr/>
        </p:nvPicPr>
        <p:blipFill rotWithShape="1">
          <a:blip r:embed="rId3">
            <a:alphaModFix/>
          </a:blip>
          <a:srcRect b="0" l="0" r="0" t="0"/>
          <a:stretch/>
        </p:blipFill>
        <p:spPr>
          <a:xfrm>
            <a:off x="6096000" y="1690688"/>
            <a:ext cx="4941166" cy="2825894"/>
          </a:xfrm>
          <a:prstGeom prst="rect">
            <a:avLst/>
          </a:prstGeom>
          <a:noFill/>
          <a:ln>
            <a:noFill/>
          </a:ln>
        </p:spPr>
      </p:pic>
      <p:sp>
        <p:nvSpPr>
          <p:cNvPr id="555" name="Google Shape;555;p88"/>
          <p:cNvSpPr/>
          <p:nvPr/>
        </p:nvSpPr>
        <p:spPr>
          <a:xfrm>
            <a:off x="6640945" y="3703782"/>
            <a:ext cx="3398982" cy="572654"/>
          </a:xfrm>
          <a:prstGeom prst="ellipse">
            <a:avLst/>
          </a:prstGeom>
          <a:noFill/>
          <a:ln cap="flat" cmpd="sng" w="762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556" name="Google Shape;556;p88"/>
          <p:cNvPicPr preferRelativeResize="0"/>
          <p:nvPr/>
        </p:nvPicPr>
        <p:blipFill>
          <a:blip r:embed="rId4">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8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FEUILLE “BUDGET” (1)</a:t>
            </a:r>
            <a:endParaRPr/>
          </a:p>
        </p:txBody>
      </p:sp>
      <p:graphicFrame>
        <p:nvGraphicFramePr>
          <p:cNvPr id="562" name="Google Shape;562;p89"/>
          <p:cNvGraphicFramePr/>
          <p:nvPr/>
        </p:nvGraphicFramePr>
        <p:xfrm>
          <a:off x="838201" y="1690688"/>
          <a:ext cx="3000000" cy="3000000"/>
        </p:xfrm>
        <a:graphic>
          <a:graphicData uri="http://schemas.openxmlformats.org/drawingml/2006/table">
            <a:tbl>
              <a:tblPr>
                <a:noFill/>
                <a:tableStyleId>{BFC5C4BF-1FB3-4AE2-934F-497B13126276}</a:tableStyleId>
              </a:tblPr>
              <a:tblGrid>
                <a:gridCol w="4253500"/>
                <a:gridCol w="754350"/>
                <a:gridCol w="754350"/>
                <a:gridCol w="754350"/>
                <a:gridCol w="872525"/>
                <a:gridCol w="754350"/>
                <a:gridCol w="754350"/>
                <a:gridCol w="754350"/>
                <a:gridCol w="863425"/>
              </a:tblGrid>
              <a:tr h="334750">
                <a:tc>
                  <a:txBody>
                    <a:bodyPr/>
                    <a:lstStyle/>
                    <a:p>
                      <a:pPr indent="0" lvl="0" marL="0" marR="0" rtl="0" algn="l">
                        <a:lnSpc>
                          <a:spcPct val="100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1. Budget de l’action</a:t>
                      </a:r>
                      <a:r>
                        <a:rPr b="1" baseline="30000" i="0" lang="fr-FR" sz="1100" u="none" cap="none" strike="noStrike">
                          <a:latin typeface="Arial"/>
                          <a:ea typeface="Arial"/>
                          <a:cs typeface="Arial"/>
                          <a:sym typeface="Arial"/>
                        </a:rPr>
                        <a:t>1</a:t>
                      </a:r>
                      <a:endParaRPr b="1" i="0" sz="1100" u="none" cap="none" strike="noStrike">
                        <a:latin typeface="Arial"/>
                        <a:ea typeface="Arial"/>
                        <a:cs typeface="Arial"/>
                        <a:sym typeface="Arial"/>
                      </a:endParaRPr>
                    </a:p>
                  </a:txBody>
                  <a:tcPr marT="9100" marB="0" marR="9100" marL="91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gridSpan="4">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Toutes les années</a:t>
                      </a:r>
                      <a:endParaRPr sz="1400" u="none" cap="none" strike="noStrike"/>
                    </a:p>
                  </a:txBody>
                  <a:tcPr marT="9100" marB="0" marR="9100" marL="91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hMerge="1"/>
                <a:tc hMerge="1"/>
                <a:tc hMerge="1"/>
                <a:tc gridSpan="4">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Année 1</a:t>
                      </a:r>
                      <a:r>
                        <a:rPr b="1" baseline="30000" i="0" lang="fr-FR" sz="1000" u="none" cap="none" strike="noStrike">
                          <a:latin typeface="Arial"/>
                          <a:ea typeface="Arial"/>
                          <a:cs typeface="Arial"/>
                          <a:sym typeface="Arial"/>
                        </a:rPr>
                        <a:t>2</a:t>
                      </a:r>
                      <a:endParaRPr b="1" i="0" sz="1000" u="none" cap="none" strike="noStrike">
                        <a:latin typeface="Arial"/>
                        <a:ea typeface="Arial"/>
                        <a:cs typeface="Arial"/>
                        <a:sym typeface="Arial"/>
                      </a:endParaRPr>
                    </a:p>
                  </a:txBody>
                  <a:tcPr marT="9100" marB="0" marR="9100" marL="91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hMerge="1"/>
                <a:tc hMerge="1"/>
              </a:tr>
              <a:tr h="669500">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Coûts</a:t>
                      </a:r>
                      <a:endParaRPr sz="1400" u="none" cap="none" strike="noStrike"/>
                    </a:p>
                  </a:txBody>
                  <a:tcPr marT="9100" marB="0" marR="9100" marL="910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Unité</a:t>
                      </a:r>
                      <a:r>
                        <a:rPr b="1" baseline="30000" i="0" lang="fr-FR" sz="1000" u="none" cap="none" strike="noStrike">
                          <a:latin typeface="Arial"/>
                          <a:ea typeface="Arial"/>
                          <a:cs typeface="Arial"/>
                          <a:sym typeface="Arial"/>
                        </a:rPr>
                        <a:t>13</a:t>
                      </a:r>
                      <a:endParaRPr b="1" i="0" sz="1000" u="none" cap="none" strike="noStrike">
                        <a:latin typeface="Arial"/>
                        <a:ea typeface="Arial"/>
                        <a:cs typeface="Arial"/>
                        <a:sym typeface="Arial"/>
                      </a:endParaRPr>
                    </a:p>
                  </a:txBody>
                  <a:tcPr marT="9100" marB="0" marR="9100" marL="91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Nº d'unités</a:t>
                      </a:r>
                      <a:endParaRPr sz="1400" u="none" cap="none" strike="noStrike"/>
                    </a:p>
                  </a:txBody>
                  <a:tcPr marT="9100" marB="0" marR="9100" marL="91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valeur unitaire              (en EUR)</a:t>
                      </a:r>
                      <a:endParaRPr sz="1400" u="none" cap="none" strike="noStrike"/>
                    </a:p>
                  </a:txBody>
                  <a:tcPr marT="9100" marB="0" marR="9100" marL="91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Coût total                (en EUR)</a:t>
                      </a:r>
                      <a:r>
                        <a:rPr b="1" baseline="30000" i="0" lang="fr-FR" sz="1000" u="none" cap="none" strike="noStrike">
                          <a:latin typeface="Arial"/>
                          <a:ea typeface="Arial"/>
                          <a:cs typeface="Arial"/>
                          <a:sym typeface="Arial"/>
                        </a:rPr>
                        <a:t>3</a:t>
                      </a:r>
                      <a:endParaRPr b="1" i="0" sz="1000" u="none" cap="none" strike="noStrike">
                        <a:latin typeface="Arial"/>
                        <a:ea typeface="Arial"/>
                        <a:cs typeface="Arial"/>
                        <a:sym typeface="Arial"/>
                      </a:endParaRPr>
                    </a:p>
                  </a:txBody>
                  <a:tcPr marT="9100" marB="0" marR="9100" marL="910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Unité</a:t>
                      </a:r>
                      <a:endParaRPr sz="1400" u="none" cap="none" strike="noStrike"/>
                    </a:p>
                  </a:txBody>
                  <a:tcPr marT="9100" marB="0" marR="9100" marL="910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Nº d'unités</a:t>
                      </a:r>
                      <a:endParaRPr sz="1400" u="none" cap="none" strike="noStrike"/>
                    </a:p>
                  </a:txBody>
                  <a:tcPr marT="9100" marB="0" marR="9100" marL="91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valeur unitaire              (en EUR)</a:t>
                      </a:r>
                      <a:endParaRPr sz="1400" u="none" cap="none" strike="noStrike"/>
                    </a:p>
                  </a:txBody>
                  <a:tcPr marT="9100" marB="0" marR="9100" marL="91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Coût total           (en EUR)</a:t>
                      </a:r>
                      <a:endParaRPr sz="1400" u="none" cap="none" strike="noStrike"/>
                    </a:p>
                  </a:txBody>
                  <a:tcPr marT="9100" marB="0" marR="9100" marL="910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209225">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1. Ressources humaines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7660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1.1 Salaires (montants bruts incluant les charges de sécurité sociale et les autres coûts correspondants, personnel local) </a:t>
                      </a:r>
                      <a:r>
                        <a:rPr b="0" baseline="30000" i="0" lang="fr-FR" sz="1000" u="none" cap="none" strike="noStrike">
                          <a:latin typeface="Arial"/>
                          <a:ea typeface="Arial"/>
                          <a:cs typeface="Arial"/>
                          <a:sym typeface="Arial"/>
                        </a:rPr>
                        <a:t>4</a:t>
                      </a:r>
                      <a:endParaRPr b="0" i="0" sz="1000" u="none" cap="none" strike="noStrike">
                        <a:latin typeface="Arial"/>
                        <a:ea typeface="Arial"/>
                        <a:cs typeface="Arial"/>
                        <a:sym typeface="Arial"/>
                      </a:endParaRPr>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1.1.1 Technique</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1.1.2 Personnel administratif/d'appui</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7660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1.2 Salaires (montants bruts incluant les charges de sécurité sociale et les autres coûts correspondants, personnel expatrié/international)</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875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1.3 Per diems pour missions/voyages </a:t>
                      </a:r>
                      <a:r>
                        <a:rPr b="0" baseline="30000" i="0" lang="fr-FR" sz="1000" u="none" cap="none" strike="noStrike">
                          <a:latin typeface="Arial"/>
                          <a:ea typeface="Arial"/>
                          <a:cs typeface="Arial"/>
                          <a:sym typeface="Arial"/>
                        </a:rPr>
                        <a:t>5</a:t>
                      </a:r>
                      <a:endParaRPr b="0" i="0" sz="1000" u="none" cap="none" strike="noStrike">
                        <a:latin typeface="Arial"/>
                        <a:ea typeface="Arial"/>
                        <a:cs typeface="Arial"/>
                        <a:sym typeface="Arial"/>
                      </a:endParaRPr>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1.3.1 À l'étranger (personnel affecté à l’action)</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1.3.2 Sur place (personnel affecté à l’action)</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1.3.3 Participants aux séminaires/conférences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Per diem</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09225">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Ressources humaines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gridSpan="3">
                  <a:txBody>
                    <a:bodyPr/>
                    <a:lstStyle/>
                    <a:p>
                      <a:pPr indent="0" lvl="0" marL="0" marR="0" rtl="0" algn="ctr">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209225">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2.Voyages </a:t>
                      </a:r>
                      <a:r>
                        <a:rPr b="1" baseline="30000" i="0" lang="fr-FR" sz="1000" u="none" cap="none" strike="noStrike">
                          <a:latin typeface="Arial"/>
                          <a:ea typeface="Arial"/>
                          <a:cs typeface="Arial"/>
                          <a:sym typeface="Arial"/>
                        </a:rPr>
                        <a:t>6</a:t>
                      </a:r>
                      <a:endParaRPr b="1" i="0" sz="1000" u="none" cap="none" strike="noStrike">
                        <a:latin typeface="Arial"/>
                        <a:ea typeface="Arial"/>
                        <a:cs typeface="Arial"/>
                        <a:sym typeface="Arial"/>
                      </a:endParaRPr>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2.1. Voyages internationaux</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vol</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vol</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55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2.2. Trajets locaux</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09225">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Voyages</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gridSpan="3">
                  <a:txBody>
                    <a:bodyPr/>
                    <a:lstStyle/>
                    <a:p>
                      <a:pPr indent="0" lvl="0" marL="0" marR="0" rtl="0" algn="ctr">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 </a:t>
                      </a:r>
                      <a:endParaRPr sz="1400" u="none" cap="none" strike="noStrike"/>
                    </a:p>
                  </a:txBody>
                  <a:tcPr marT="9100" marB="0" marR="9100" marL="910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100" marB="0" marR="9100" marL="910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bl>
          </a:graphicData>
        </a:graphic>
      </p:graphicFrame>
      <p:pic>
        <p:nvPicPr>
          <p:cNvPr id="563" name="Google Shape;563;p89"/>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9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Instrutions (1)</a:t>
            </a:r>
            <a:endParaRPr/>
          </a:p>
        </p:txBody>
      </p:sp>
      <p:sp>
        <p:nvSpPr>
          <p:cNvPr id="569" name="Google Shape;569;p9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590"/>
              <a:buNone/>
            </a:pPr>
            <a:r>
              <a:rPr lang="fr-FR" sz="2590"/>
              <a:t>1. Les postes budgétaires doivent être décrits en détail et faire apparaitre leurs composantes principales. Le nombre d'unités et le taux unitaire doit être précisé pour chaque poste budgétaire en fonction des indications fournies. Le budget doit inclure les coûts relatifs à l'action dans leur ensemble, indépendamment de la part financée par Expertise France.</a:t>
            </a:r>
            <a:endParaRPr sz="2590"/>
          </a:p>
          <a:p>
            <a:pPr indent="0" lvl="0" marL="0" rtl="0" algn="l">
              <a:lnSpc>
                <a:spcPct val="70000"/>
              </a:lnSpc>
              <a:spcBef>
                <a:spcPts val="1000"/>
              </a:spcBef>
              <a:spcAft>
                <a:spcPts val="0"/>
              </a:spcAft>
              <a:buClr>
                <a:schemeClr val="dk1"/>
              </a:buClr>
              <a:buSzPts val="2590"/>
              <a:buNone/>
            </a:pPr>
            <a:r>
              <a:rPr lang="fr-FR" sz="2590"/>
              <a:t>2. Cette section doit être complétée si l’action doit être mise en œuvre sur plus période plus longue que la période de référence (dont la durée est généralement de 12 mois).</a:t>
            </a:r>
            <a:endParaRPr sz="2590"/>
          </a:p>
          <a:p>
            <a:pPr indent="0" lvl="0" marL="0" rtl="0" algn="l">
              <a:lnSpc>
                <a:spcPct val="70000"/>
              </a:lnSpc>
              <a:spcBef>
                <a:spcPts val="1000"/>
              </a:spcBef>
              <a:spcAft>
                <a:spcPts val="0"/>
              </a:spcAft>
              <a:buClr>
                <a:schemeClr val="dk1"/>
              </a:buClr>
              <a:buSzPts val="2590"/>
              <a:buNone/>
            </a:pPr>
            <a:r>
              <a:rPr lang="fr-FR" sz="2590"/>
              <a:t>3. Le budget est établi en euros. Les coûts et les valeurs unitaires sont arrondis au centime d'euro le plus proche.</a:t>
            </a:r>
            <a:endParaRPr sz="2590"/>
          </a:p>
          <a:p>
            <a:pPr indent="0" lvl="0" marL="0" rtl="0" algn="l">
              <a:lnSpc>
                <a:spcPct val="70000"/>
              </a:lnSpc>
              <a:spcBef>
                <a:spcPts val="1000"/>
              </a:spcBef>
              <a:spcAft>
                <a:spcPts val="0"/>
              </a:spcAft>
              <a:buClr>
                <a:schemeClr val="dk1"/>
              </a:buClr>
              <a:buSzPts val="2590"/>
              <a:buNone/>
            </a:pPr>
            <a:r>
              <a:rPr lang="fr-FR" sz="2590"/>
              <a:t>4. Si le personnel n'est pas affecté à temps plein à l’action, le pourcentage doit être indiqué à côté de la description du poste, et reflété dans le nombre d'unités (et non pas dans la valeur unitaire).</a:t>
            </a:r>
            <a:endParaRPr sz="2590"/>
          </a:p>
        </p:txBody>
      </p:sp>
      <p:pic>
        <p:nvPicPr>
          <p:cNvPr id="570" name="Google Shape;570;p90"/>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9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Instructions (2)</a:t>
            </a:r>
            <a:endParaRPr/>
          </a:p>
        </p:txBody>
      </p:sp>
      <p:sp>
        <p:nvSpPr>
          <p:cNvPr id="576" name="Google Shape;576;p9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380"/>
              <a:buNone/>
            </a:pPr>
            <a:r>
              <a:rPr lang="fr-FR" sz="2380"/>
              <a:t>5. Indiquer le pays où les per diems seront encourus.  Les per diems ne sont pas considérés comme des coûts simplifiés aux fins du financement par Expertise France lorsque le bénéficiaire de la subvention rembourse à son personnel un montant fixe en vertu de son règlement du personnel et demande ensuite le remboursement de ce montant dans le budget de l'action. Il s'agit de coûts réels. Dans le cas contraire, si le bénéficiaire propose un remboursement sur la base des  coûts simplifiés (par exemple un «coût unitaire»), il doit préciser «COÛT UNITAIRE per diem» dans la colonne «valeur unitaire» et les taux applicables (dans tous les cas, le coût final éligible ne doit pas excéder les taux publiés par la Commission européenne au moment de la mission).</a:t>
            </a:r>
            <a:endParaRPr sz="2380"/>
          </a:p>
          <a:p>
            <a:pPr indent="0" lvl="0" marL="0" rtl="0" algn="l">
              <a:lnSpc>
                <a:spcPct val="70000"/>
              </a:lnSpc>
              <a:spcBef>
                <a:spcPts val="1000"/>
              </a:spcBef>
              <a:spcAft>
                <a:spcPts val="0"/>
              </a:spcAft>
              <a:buClr>
                <a:schemeClr val="dk1"/>
              </a:buClr>
              <a:buSzPts val="2380"/>
              <a:buNone/>
            </a:pPr>
            <a:r>
              <a:rPr lang="fr-FR" sz="2380"/>
              <a:t>6. Les coûts liés à la compensation des émissions CO</a:t>
            </a:r>
            <a:r>
              <a:rPr baseline="-25000" lang="fr-FR" sz="2380"/>
              <a:t>2</a:t>
            </a:r>
            <a:r>
              <a:rPr lang="fr-FR" sz="2380"/>
              <a:t> pour les voyages aériens peuvent être inclus. Cette compensation sera réalisée en soutenant des projets MDP«Gold Standard» (la preuve doit figurer parmi les pièces justificatives) ou via les programmes des compagnies aériennes, le cas échéant. Veuillez indiquer le lieu de départ et la destination. Si l'information n'est pas disponible, veuillez indiquer un montant global</a:t>
            </a:r>
            <a:endParaRPr sz="2380"/>
          </a:p>
          <a:p>
            <a:pPr indent="-77470" lvl="0" marL="228600" rtl="0" algn="l">
              <a:lnSpc>
                <a:spcPct val="70000"/>
              </a:lnSpc>
              <a:spcBef>
                <a:spcPts val="1000"/>
              </a:spcBef>
              <a:spcAft>
                <a:spcPts val="0"/>
              </a:spcAft>
              <a:buClr>
                <a:schemeClr val="dk1"/>
              </a:buClr>
              <a:buSzPts val="2380"/>
              <a:buNone/>
            </a:pPr>
            <a:r>
              <a:t/>
            </a:r>
            <a:endParaRPr sz="2380"/>
          </a:p>
        </p:txBody>
      </p:sp>
      <p:pic>
        <p:nvPicPr>
          <p:cNvPr id="577" name="Google Shape;577;p91"/>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Budget (2)</a:t>
            </a:r>
            <a:endParaRPr/>
          </a:p>
        </p:txBody>
      </p:sp>
      <p:graphicFrame>
        <p:nvGraphicFramePr>
          <p:cNvPr id="583" name="Google Shape;583;p92"/>
          <p:cNvGraphicFramePr/>
          <p:nvPr/>
        </p:nvGraphicFramePr>
        <p:xfrm>
          <a:off x="838200" y="2004940"/>
          <a:ext cx="3000000" cy="3000000"/>
        </p:xfrm>
        <a:graphic>
          <a:graphicData uri="http://schemas.openxmlformats.org/drawingml/2006/table">
            <a:tbl>
              <a:tblPr>
                <a:noFill/>
                <a:tableStyleId>{BFC5C4BF-1FB3-4AE2-934F-497B13126276}</a:tableStyleId>
              </a:tblPr>
              <a:tblGrid>
                <a:gridCol w="4452225"/>
                <a:gridCol w="789600"/>
                <a:gridCol w="789600"/>
                <a:gridCol w="789600"/>
                <a:gridCol w="913275"/>
              </a:tblGrid>
              <a:tr h="19050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3. Équipement et fournitures </a:t>
                      </a:r>
                      <a:r>
                        <a:rPr b="1" baseline="30000" i="0" lang="fr-FR" sz="1000" u="none" cap="none" strike="noStrike">
                          <a:latin typeface="Arial"/>
                          <a:ea typeface="Arial"/>
                          <a:cs typeface="Arial"/>
                          <a:sym typeface="Arial"/>
                        </a:rPr>
                        <a:t>7</a:t>
                      </a:r>
                      <a:endParaRPr b="1"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3.1 Achat ou location de véhicules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véhicule</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3.2 Mobilier, matériel informatique</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3.3 Machines, outils etc.</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3.4 Pièces détachées/matériel pour machines, outils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3.5 Autres (préciser)</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0500">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Équipement et fournitures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19050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4. Bureau local</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4.1 Coût du/des véhicules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4.2 Location de bureaux</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4.3 Consommables - fournitures de bureau</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4.4 Autres services (tél./fax, électricité/chauffage, maintenance)</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Par mois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0500">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Bureau local</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bl>
          </a:graphicData>
        </a:graphic>
      </p:graphicFrame>
      <p:sp>
        <p:nvSpPr>
          <p:cNvPr id="584" name="Google Shape;584;p92"/>
          <p:cNvSpPr/>
          <p:nvPr/>
        </p:nvSpPr>
        <p:spPr>
          <a:xfrm>
            <a:off x="838200" y="4669941"/>
            <a:ext cx="7210926"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chemeClr val="dk1"/>
                </a:solidFill>
                <a:latin typeface="Calibri"/>
                <a:ea typeface="Calibri"/>
                <a:cs typeface="Calibri"/>
                <a:sym typeface="Calibri"/>
              </a:rPr>
              <a:t>7. Veuillez faire la distinction entre coûts d'acquisition et de location.</a:t>
            </a:r>
            <a:endParaRPr b="0" i="0" sz="1400" u="none" cap="none" strike="noStrike">
              <a:solidFill>
                <a:srgbClr val="000000"/>
              </a:solidFill>
              <a:latin typeface="Arial"/>
              <a:ea typeface="Arial"/>
              <a:cs typeface="Arial"/>
              <a:sym typeface="Arial"/>
            </a:endParaRPr>
          </a:p>
        </p:txBody>
      </p:sp>
      <p:pic>
        <p:nvPicPr>
          <p:cNvPr id="585" name="Google Shape;585;p92"/>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Contraintes</a:t>
            </a:r>
            <a:endParaRPr/>
          </a:p>
        </p:txBody>
      </p:sp>
      <p:sp>
        <p:nvSpPr>
          <p:cNvPr id="132" name="Google Shape;132;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800"/>
              <a:buChar char="•"/>
            </a:pPr>
            <a:r>
              <a:rPr lang="fr-FR"/>
              <a:t>Processus concurrentiel en cours (appel à projets = +/- appel d’offres)</a:t>
            </a:r>
            <a:endParaRPr/>
          </a:p>
          <a:p>
            <a:pPr indent="-228600" lvl="0" marL="228600" rtl="0" algn="l">
              <a:lnSpc>
                <a:spcPct val="80000"/>
              </a:lnSpc>
              <a:spcBef>
                <a:spcPts val="1000"/>
              </a:spcBef>
              <a:spcAft>
                <a:spcPts val="0"/>
              </a:spcAft>
              <a:buClr>
                <a:schemeClr val="dk1"/>
              </a:buClr>
              <a:buSzPts val="2800"/>
              <a:buChar char="•"/>
            </a:pPr>
            <a:r>
              <a:rPr lang="fr-FR"/>
              <a:t>Préserver l’égalité de traitement entre les candidats = </a:t>
            </a:r>
            <a:endParaRPr/>
          </a:p>
          <a:p>
            <a:pPr indent="-228600" lvl="1" marL="685800" rtl="0" algn="l">
              <a:lnSpc>
                <a:spcPct val="80000"/>
              </a:lnSpc>
              <a:spcBef>
                <a:spcPts val="500"/>
              </a:spcBef>
              <a:spcAft>
                <a:spcPts val="0"/>
              </a:spcAft>
              <a:buClr>
                <a:schemeClr val="dk1"/>
              </a:buClr>
              <a:buSzPts val="2400"/>
              <a:buChar char="•"/>
            </a:pPr>
            <a:r>
              <a:rPr lang="fr-FR"/>
              <a:t>Donner exactement la même information à tout le monde</a:t>
            </a:r>
            <a:endParaRPr/>
          </a:p>
          <a:p>
            <a:pPr indent="-228600" lvl="1" marL="685800" rtl="0" algn="l">
              <a:lnSpc>
                <a:spcPct val="80000"/>
              </a:lnSpc>
              <a:spcBef>
                <a:spcPts val="500"/>
              </a:spcBef>
              <a:spcAft>
                <a:spcPts val="0"/>
              </a:spcAft>
              <a:buClr>
                <a:schemeClr val="dk1"/>
              </a:buClr>
              <a:buSzPts val="2400"/>
              <a:buChar char="•"/>
            </a:pPr>
            <a:r>
              <a:rPr lang="fr-FR"/>
              <a:t>Ne pas conseiller spécifiquement les candidats ou commenter vos idées/offres</a:t>
            </a:r>
            <a:endParaRPr/>
          </a:p>
          <a:p>
            <a:pPr indent="-228600" lvl="0" marL="228600" rtl="0" algn="l">
              <a:lnSpc>
                <a:spcPct val="80000"/>
              </a:lnSpc>
              <a:spcBef>
                <a:spcPts val="1000"/>
              </a:spcBef>
              <a:spcAft>
                <a:spcPts val="0"/>
              </a:spcAft>
              <a:buClr>
                <a:schemeClr val="dk1"/>
              </a:buClr>
              <a:buSzPts val="2800"/>
              <a:buChar char="•"/>
            </a:pPr>
            <a:r>
              <a:rPr lang="fr-FR"/>
              <a:t>Tout faire en une journée </a:t>
            </a:r>
            <a:r>
              <a:rPr lang="fr-FR"/>
              <a:t>😬</a:t>
            </a:r>
            <a:endParaRPr/>
          </a:p>
          <a:p>
            <a:pPr indent="-228600" lvl="0" marL="228600" rtl="0" algn="l">
              <a:lnSpc>
                <a:spcPct val="80000"/>
              </a:lnSpc>
              <a:spcBef>
                <a:spcPts val="1000"/>
              </a:spcBef>
              <a:spcAft>
                <a:spcPts val="0"/>
              </a:spcAft>
              <a:buClr>
                <a:schemeClr val="dk1"/>
              </a:buClr>
              <a:buSzPts val="2800"/>
              <a:buChar char="•"/>
            </a:pPr>
            <a:r>
              <a:rPr lang="fr-FR"/>
              <a:t>Contenu très conceptuel/abstrait… beaucoup de définitions</a:t>
            </a:r>
            <a:endParaRPr/>
          </a:p>
          <a:p>
            <a:pPr indent="0" lvl="0" marL="0" rtl="0" algn="l">
              <a:lnSpc>
                <a:spcPct val="80000"/>
              </a:lnSpc>
              <a:spcBef>
                <a:spcPts val="1000"/>
              </a:spcBef>
              <a:spcAft>
                <a:spcPts val="0"/>
              </a:spcAft>
              <a:buClr>
                <a:schemeClr val="dk1"/>
              </a:buClr>
              <a:buSzPts val="2800"/>
              <a:buNone/>
            </a:pPr>
            <a:r>
              <a:rPr lang="fr-FR"/>
              <a:t>MALHEUREUSEMENT </a:t>
            </a:r>
            <a:r>
              <a:rPr lang="fr-FR"/>
              <a:t>😞</a:t>
            </a:r>
            <a:endParaRPr/>
          </a:p>
          <a:p>
            <a:pPr indent="-228600" lvl="0" marL="228600" rtl="0" algn="l">
              <a:lnSpc>
                <a:spcPct val="80000"/>
              </a:lnSpc>
              <a:spcBef>
                <a:spcPts val="1000"/>
              </a:spcBef>
              <a:spcAft>
                <a:spcPts val="0"/>
              </a:spcAft>
              <a:buClr>
                <a:schemeClr val="dk1"/>
              </a:buClr>
              <a:buSzPts val="2800"/>
              <a:buFont typeface="Noto Sans Symbols"/>
              <a:buChar char="⇒"/>
            </a:pPr>
            <a:r>
              <a:rPr lang="fr-FR"/>
              <a:t>Pas d’exercices ou d’échanges individuels</a:t>
            </a:r>
            <a:endParaRPr/>
          </a:p>
        </p:txBody>
      </p:sp>
      <p:pic>
        <p:nvPicPr>
          <p:cNvPr id="133" name="Google Shape;133;p7"/>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9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Budget (3)</a:t>
            </a:r>
            <a:endParaRPr/>
          </a:p>
        </p:txBody>
      </p:sp>
      <p:graphicFrame>
        <p:nvGraphicFramePr>
          <p:cNvPr id="591" name="Google Shape;591;p93"/>
          <p:cNvGraphicFramePr/>
          <p:nvPr/>
        </p:nvGraphicFramePr>
        <p:xfrm>
          <a:off x="838200" y="2042896"/>
          <a:ext cx="3000000" cy="3000000"/>
        </p:xfrm>
        <a:graphic>
          <a:graphicData uri="http://schemas.openxmlformats.org/drawingml/2006/table">
            <a:tbl>
              <a:tblPr>
                <a:noFill/>
                <a:tableStyleId>{BFC5C4BF-1FB3-4AE2-934F-497B13126276}</a:tableStyleId>
              </a:tblPr>
              <a:tblGrid>
                <a:gridCol w="4452225"/>
                <a:gridCol w="789600"/>
                <a:gridCol w="789600"/>
                <a:gridCol w="789600"/>
                <a:gridCol w="913275"/>
              </a:tblGrid>
              <a:tr h="19050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5. Autres coûts, services </a:t>
                      </a:r>
                      <a:r>
                        <a:rPr b="1" baseline="30000" i="0" lang="fr-FR" sz="1000" u="none" cap="none" strike="noStrike">
                          <a:latin typeface="Arial"/>
                          <a:ea typeface="Arial"/>
                          <a:cs typeface="Arial"/>
                          <a:sym typeface="Arial"/>
                        </a:rPr>
                        <a:t>8</a:t>
                      </a:r>
                      <a:endParaRPr b="1"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09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5.1 Publications </a:t>
                      </a:r>
                      <a:r>
                        <a:rPr b="0" baseline="30000" i="0" lang="fr-FR" sz="1000" u="none" cap="none" strike="noStrike">
                          <a:latin typeface="Arial"/>
                          <a:ea typeface="Arial"/>
                          <a:cs typeface="Arial"/>
                          <a:sym typeface="Arial"/>
                        </a:rPr>
                        <a:t>9</a:t>
                      </a:r>
                      <a:endParaRPr b="0"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09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5.2 Études, recherche </a:t>
                      </a:r>
                      <a:r>
                        <a:rPr b="0" baseline="30000" i="0" lang="fr-FR" sz="1000" u="none" cap="none" strike="noStrike">
                          <a:latin typeface="Arial"/>
                          <a:ea typeface="Arial"/>
                          <a:cs typeface="Arial"/>
                          <a:sym typeface="Arial"/>
                        </a:rPr>
                        <a:t>9</a:t>
                      </a:r>
                      <a:endParaRPr b="0"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5.3 Coûts d'audit/vérification des dépenses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5.4 Coûts d'évaluation</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5.5 Traduction, interprètes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5.6 Services financiers (coûts de garantie bancaire, etc)</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09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5.7 Coûts des conférences/séminaires </a:t>
                      </a:r>
                      <a:r>
                        <a:rPr b="0" baseline="30000" i="0" lang="fr-FR" sz="1000" u="none" cap="none" strike="noStrike">
                          <a:latin typeface="Arial"/>
                          <a:ea typeface="Arial"/>
                          <a:cs typeface="Arial"/>
                          <a:sym typeface="Arial"/>
                        </a:rPr>
                        <a:t>9</a:t>
                      </a:r>
                      <a:endParaRPr b="0"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09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5.8 Actions de visibilité</a:t>
                      </a:r>
                      <a:r>
                        <a:rPr b="0" baseline="30000" i="0" lang="fr-FR" sz="1000" u="none" cap="none" strike="noStrike">
                          <a:latin typeface="Arial"/>
                          <a:ea typeface="Arial"/>
                          <a:cs typeface="Arial"/>
                          <a:sym typeface="Arial"/>
                        </a:rPr>
                        <a:t>10</a:t>
                      </a:r>
                      <a:endParaRPr b="0" i="0" sz="1000" u="none" cap="none" strike="noStrike">
                        <a:latin typeface="Arial"/>
                        <a:ea typeface="Arial"/>
                        <a:cs typeface="Arial"/>
                        <a:sym typeface="Arial"/>
                      </a:endParaRPr>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0500">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Autres coûts, services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19050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highlight>
                            <a:srgbClr val="FFFF00"/>
                          </a:highlight>
                          <a:latin typeface="Arial"/>
                          <a:ea typeface="Arial"/>
                          <a:cs typeface="Arial"/>
                          <a:sym typeface="Arial"/>
                        </a:rPr>
                        <a:t>6. Autres (SOUTIEN FINANCIER A DES TIERS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9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0500">
                <a:tc gridSpan="4">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Autres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bl>
          </a:graphicData>
        </a:graphic>
      </p:graphicFrame>
      <p:graphicFrame>
        <p:nvGraphicFramePr>
          <p:cNvPr id="592" name="Google Shape;592;p93"/>
          <p:cNvGraphicFramePr/>
          <p:nvPr/>
        </p:nvGraphicFramePr>
        <p:xfrm>
          <a:off x="838200" y="4852554"/>
          <a:ext cx="3000000" cy="3000000"/>
        </p:xfrm>
        <a:graphic>
          <a:graphicData uri="http://schemas.openxmlformats.org/drawingml/2006/table">
            <a:tbl>
              <a:tblPr>
                <a:noFill/>
                <a:tableStyleId>{5E2262BD-259D-4790-A343-708FB0B58FE8}</a:tableStyleId>
              </a:tblPr>
              <a:tblGrid>
                <a:gridCol w="10515600"/>
              </a:tblGrid>
              <a:tr h="271825">
                <a:tc>
                  <a:txBody>
                    <a:bodyPr/>
                    <a:lstStyle/>
                    <a:p>
                      <a:pPr indent="0" lvl="0" marL="0" marR="0" rtl="0" algn="l">
                        <a:lnSpc>
                          <a:spcPct val="100000"/>
                        </a:lnSpc>
                        <a:spcBef>
                          <a:spcPts val="0"/>
                        </a:spcBef>
                        <a:spcAft>
                          <a:spcPts val="0"/>
                        </a:spcAft>
                        <a:buClr>
                          <a:srgbClr val="000000"/>
                        </a:buClr>
                        <a:buSzPts val="1000"/>
                        <a:buFont typeface="Arial"/>
                        <a:buNone/>
                      </a:pPr>
                      <a:r>
                        <a:rPr lang="fr-FR" sz="1000" u="none" cap="none" strike="noStrike"/>
                        <a:t>8. Veuillez préciser le type de coûts ou de services. Les montants globaux ne sont pas acceptés.</a:t>
                      </a:r>
                      <a:endParaRPr b="0" i="0" sz="1000" u="none" cap="none" strike="noStrike">
                        <a:latin typeface="Arial"/>
                        <a:ea typeface="Arial"/>
                        <a:cs typeface="Arial"/>
                        <a:sym typeface="Arial"/>
                      </a:endParaRPr>
                    </a:p>
                  </a:txBody>
                  <a:tcPr marT="9100" marB="0" marR="9100" marL="91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71825">
                <a:tc>
                  <a:txBody>
                    <a:bodyPr/>
                    <a:lstStyle/>
                    <a:p>
                      <a:pPr indent="0" lvl="0" marL="0" marR="0" rtl="0" algn="l">
                        <a:lnSpc>
                          <a:spcPct val="100000"/>
                        </a:lnSpc>
                        <a:spcBef>
                          <a:spcPts val="0"/>
                        </a:spcBef>
                        <a:spcAft>
                          <a:spcPts val="0"/>
                        </a:spcAft>
                        <a:buClr>
                          <a:srgbClr val="000000"/>
                        </a:buClr>
                        <a:buSzPts val="1000"/>
                        <a:buFont typeface="Arial"/>
                        <a:buNone/>
                      </a:pPr>
                      <a:r>
                        <a:rPr lang="fr-FR" sz="1000" u="none" cap="none" strike="noStrike"/>
                        <a:t>9. À indiquer sous cette rubrique en cas de sous-traitance totale uniquement.</a:t>
                      </a:r>
                      <a:endParaRPr b="0" i="0" sz="1000" u="none" cap="none" strike="noStrike">
                        <a:latin typeface="Arial"/>
                        <a:ea typeface="Arial"/>
                        <a:cs typeface="Arial"/>
                        <a:sym typeface="Arial"/>
                      </a:endParaRPr>
                    </a:p>
                  </a:txBody>
                  <a:tcPr marT="9100" marB="0" marR="9100" marL="91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26200">
                <a:tc>
                  <a:txBody>
                    <a:bodyPr/>
                    <a:lstStyle/>
                    <a:p>
                      <a:pPr indent="0" lvl="0" marL="0" marR="0" rtl="0" algn="l">
                        <a:lnSpc>
                          <a:spcPct val="100000"/>
                        </a:lnSpc>
                        <a:spcBef>
                          <a:spcPts val="0"/>
                        </a:spcBef>
                        <a:spcAft>
                          <a:spcPts val="0"/>
                        </a:spcAft>
                        <a:buClr>
                          <a:srgbClr val="000000"/>
                        </a:buClr>
                        <a:buSzPts val="1000"/>
                        <a:buFont typeface="Arial"/>
                        <a:buNone/>
                      </a:pPr>
                      <a:r>
                        <a:rPr lang="fr-FR" sz="1000" u="none" cap="none" strike="noStrike"/>
                        <a:t>10. Les activités de communication et de visibilité doivent être dûment planifiées et budgétisées à chaque étape de la mise en œuvre du projet. </a:t>
                      </a:r>
                      <a:endParaRPr b="0" i="0" sz="1000" u="none" cap="none" strike="noStrike">
                        <a:latin typeface="Arial"/>
                        <a:ea typeface="Arial"/>
                        <a:cs typeface="Arial"/>
                        <a:sym typeface="Arial"/>
                      </a:endParaRPr>
                    </a:p>
                  </a:txBody>
                  <a:tcPr marT="9100" marB="0" marR="9100" marL="91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pic>
        <p:nvPicPr>
          <p:cNvPr id="593" name="Google Shape;593;p93"/>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id="598" name="Google Shape;598;p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Budget (4)</a:t>
            </a:r>
            <a:endParaRPr/>
          </a:p>
        </p:txBody>
      </p:sp>
      <p:graphicFrame>
        <p:nvGraphicFramePr>
          <p:cNvPr id="599" name="Google Shape;599;p94"/>
          <p:cNvGraphicFramePr/>
          <p:nvPr/>
        </p:nvGraphicFramePr>
        <p:xfrm>
          <a:off x="838200" y="2362200"/>
          <a:ext cx="3000000" cy="3000000"/>
        </p:xfrm>
        <a:graphic>
          <a:graphicData uri="http://schemas.openxmlformats.org/drawingml/2006/table">
            <a:tbl>
              <a:tblPr>
                <a:noFill/>
                <a:tableStyleId>{BFC5C4BF-1FB3-4AE2-934F-497B13126276}</a:tableStyleId>
              </a:tblPr>
              <a:tblGrid>
                <a:gridCol w="4452225"/>
                <a:gridCol w="789600"/>
                <a:gridCol w="789600"/>
                <a:gridCol w="789600"/>
                <a:gridCol w="913275"/>
              </a:tblGrid>
              <a:tr h="20955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7.  Sous-total des coûts directs éligibles de l'action (1 à 6)</a:t>
                      </a:r>
                      <a:endParaRPr sz="1400" u="none" cap="none" strike="noStrike"/>
                    </a:p>
                  </a:txBody>
                  <a:tcPr marT="9525" marB="0" marR="9525" marL="9525" anchor="ctr">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r>
              <a:tr h="38100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highlight>
                            <a:srgbClr val="00FF00"/>
                          </a:highlight>
                          <a:latin typeface="Arial"/>
                          <a:ea typeface="Arial"/>
                          <a:cs typeface="Arial"/>
                          <a:sym typeface="Arial"/>
                        </a:rPr>
                        <a:t>8. Coûts administratifs (maximum 7 % de "7 total des coûts directs éligibles de l’action") </a:t>
                      </a:r>
                      <a:r>
                        <a:rPr b="1" i="0" lang="fr-FR" sz="1000" u="sng" cap="none" strike="noStrike">
                          <a:highlight>
                            <a:srgbClr val="00FF00"/>
                          </a:highlight>
                          <a:latin typeface="Arial"/>
                          <a:ea typeface="Arial"/>
                          <a:cs typeface="Arial"/>
                          <a:sym typeface="Arial"/>
                        </a:rPr>
                        <a:t>(SOYEZ RAISONNABLES!)</a:t>
                      </a:r>
                      <a:endParaRPr sz="1400" u="none" cap="none" strike="noStrike"/>
                    </a:p>
                  </a:txBody>
                  <a:tcPr marT="9525" marB="0" marR="9525" marL="952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09550">
                <a:tc gridSpan="4">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9. Total des coûts éligibles hors réserve pour imprévus (7+8) </a:t>
                      </a:r>
                      <a:endParaRPr sz="1400" u="none" cap="none" strike="noStrike"/>
                    </a:p>
                  </a:txBody>
                  <a:tcPr marT="9525" marB="0" marR="9525" marL="952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r>
              <a:tr h="38100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highlight>
                            <a:srgbClr val="FFFF00"/>
                          </a:highlight>
                          <a:latin typeface="Arial"/>
                          <a:ea typeface="Arial"/>
                          <a:cs typeface="Arial"/>
                          <a:sym typeface="Arial"/>
                        </a:rPr>
                        <a:t>10 Provision pour imprévus (maximum 5 % de "7 total des coûts directs éligibles de l’action") – </a:t>
                      </a:r>
                      <a:r>
                        <a:rPr b="1" i="0" lang="fr-FR" sz="1000" u="sng" cap="none" strike="noStrike">
                          <a:highlight>
                            <a:srgbClr val="FFFF00"/>
                          </a:highlight>
                          <a:latin typeface="Arial"/>
                          <a:ea typeface="Arial"/>
                          <a:cs typeface="Arial"/>
                          <a:sym typeface="Arial"/>
                        </a:rPr>
                        <a:t>(PAS ACCEPTE)</a:t>
                      </a:r>
                      <a:endParaRPr sz="1400" u="none" cap="none" strike="noStrike"/>
                    </a:p>
                  </a:txBody>
                  <a:tcPr marT="9525" marB="0" marR="9525" marL="952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ctr">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09550">
                <a:tc gridSpan="4">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11. Total des coûts éligibles (9+10)</a:t>
                      </a:r>
                      <a:endParaRPr sz="1400" u="none" cap="none" strike="noStrike"/>
                    </a:p>
                  </a:txBody>
                  <a:tcPr marT="9525" marB="0" marR="9525" marL="952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hMerge="1"/>
                <a:tc hMerge="1"/>
                <a:tc hMerge="1"/>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r>
            </a:tbl>
          </a:graphicData>
        </a:graphic>
      </p:graphicFrame>
      <p:pic>
        <p:nvPicPr>
          <p:cNvPr id="600" name="Google Shape;600;p94"/>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sp>
        <p:nvSpPr>
          <p:cNvPr id="605" name="Google Shape;605;p9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FEUILLE “JUSTIFICATION”</a:t>
            </a:r>
            <a:endParaRPr/>
          </a:p>
        </p:txBody>
      </p:sp>
      <p:graphicFrame>
        <p:nvGraphicFramePr>
          <p:cNvPr id="606" name="Google Shape;606;p96"/>
          <p:cNvGraphicFramePr/>
          <p:nvPr/>
        </p:nvGraphicFramePr>
        <p:xfrm>
          <a:off x="838200" y="1690688"/>
          <a:ext cx="3000000" cy="3000000"/>
        </p:xfrm>
        <a:graphic>
          <a:graphicData uri="http://schemas.openxmlformats.org/drawingml/2006/table">
            <a:tbl>
              <a:tblPr>
                <a:noFill/>
                <a:tableStyleId>{BFC5C4BF-1FB3-4AE2-934F-497B13126276}</a:tableStyleId>
              </a:tblPr>
              <a:tblGrid>
                <a:gridCol w="3574400"/>
                <a:gridCol w="3755150"/>
                <a:gridCol w="2716125"/>
              </a:tblGrid>
              <a:tr h="244800">
                <a:tc>
                  <a:txBody>
                    <a:bodyPr/>
                    <a:lstStyle/>
                    <a:p>
                      <a:pPr indent="0" lvl="0" marL="0" marR="0" rtl="0" algn="l">
                        <a:lnSpc>
                          <a:spcPct val="100000"/>
                        </a:lnSpc>
                        <a:spcBef>
                          <a:spcPts val="0"/>
                        </a:spcBef>
                        <a:spcAft>
                          <a:spcPts val="0"/>
                        </a:spcAft>
                        <a:buClr>
                          <a:srgbClr val="000000"/>
                        </a:buClr>
                        <a:buSzPts val="1200"/>
                        <a:buFont typeface="Arial"/>
                        <a:buNone/>
                      </a:pPr>
                      <a:r>
                        <a:rPr b="1" i="0" lang="fr-FR" sz="1200" u="none" cap="none" strike="noStrike">
                          <a:latin typeface="Arial"/>
                          <a:ea typeface="Arial"/>
                          <a:cs typeface="Arial"/>
                          <a:sym typeface="Arial"/>
                        </a:rPr>
                        <a:t>2. Justification du budget de l’action</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gridSpan="2">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Toutes les années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hMerge="1"/>
              </a:tr>
              <a:tr h="189175">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Coûts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Clarification des postes budgétaires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Justification des coûts estimés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132420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Fournir une description narrative de chaque poste du budget en justifiant la necessité des coûts et le lien de ce coût avec l'action (par ex. par l'intermédiaire d'une référence aux activités mentionnées dans la description de l’action)</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0" i="1" lang="fr-FR" sz="1000" u="none" cap="none" strike="noStrike">
                          <a:latin typeface="Arial"/>
                          <a:ea typeface="Arial"/>
                          <a:cs typeface="Arial"/>
                          <a:sym typeface="Arial"/>
                        </a:rPr>
                        <a:t>Indiquer une justification du calcul des coûts estimés. Il convient de noter que l'estimation doit être basée sur les coûts réels ou - si autorisé - sur les options de coûts simplifiés, comme indiqué à la section 2.1.5 des lignes directices à l'intention des demandeurs</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1. Ressources humaines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7835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1.1 Salaires (montants bruts incluant les charges de sécurité sociale et les autres coûts correspondants, personnel local)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1.1.1 Technique</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1.1.2 Personnel administratif/d'appui</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94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1.2 Salaires (montants bruts incluant les charges de sécurité sociale et les autres coûts correspondants, personnel expatrié/international)</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1.3 Per diems pour missions/voyages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1.3.1 À l'étranger (personnel affecté à l’action)</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1.3.2 Sur place (personnel affecté à l’action)</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1.3.3 Participants aux séminaires/conférences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89175">
                <a:tc>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Sous-total Ressources humaines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ctr">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i="1"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bl>
          </a:graphicData>
        </a:graphic>
      </p:graphicFrame>
      <p:sp>
        <p:nvSpPr>
          <p:cNvPr id="607" name="Google Shape;607;p96"/>
          <p:cNvSpPr txBox="1"/>
          <p:nvPr/>
        </p:nvSpPr>
        <p:spPr>
          <a:xfrm rot="-1792885">
            <a:off x="4812632" y="4207695"/>
            <a:ext cx="3188368"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fr-FR" sz="2000" u="none" cap="none" strike="noStrike">
                <a:solidFill>
                  <a:srgbClr val="FF0000"/>
                </a:solidFill>
                <a:latin typeface="Calibri"/>
                <a:ea typeface="Calibri"/>
                <a:cs typeface="Calibri"/>
                <a:sym typeface="Calibri"/>
              </a:rPr>
              <a:t>QUI/QUOI ET POURQUOI</a:t>
            </a:r>
            <a:endParaRPr b="1" i="0" sz="2000" u="none" cap="none" strike="noStrike">
              <a:solidFill>
                <a:srgbClr val="FF0000"/>
              </a:solidFill>
              <a:latin typeface="Calibri"/>
              <a:ea typeface="Calibri"/>
              <a:cs typeface="Calibri"/>
              <a:sym typeface="Calibri"/>
            </a:endParaRPr>
          </a:p>
        </p:txBody>
      </p:sp>
      <p:sp>
        <p:nvSpPr>
          <p:cNvPr id="608" name="Google Shape;608;p96"/>
          <p:cNvSpPr txBox="1"/>
          <p:nvPr/>
        </p:nvSpPr>
        <p:spPr>
          <a:xfrm rot="-1792885">
            <a:off x="8042746" y="3957556"/>
            <a:ext cx="3188368"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fr-FR" sz="2000" u="none" cap="none" strike="noStrike">
                <a:solidFill>
                  <a:srgbClr val="FF0000"/>
                </a:solidFill>
                <a:latin typeface="Calibri"/>
                <a:ea typeface="Calibri"/>
                <a:cs typeface="Calibri"/>
                <a:sym typeface="Calibri"/>
              </a:rPr>
              <a:t>COMMENT LE </a:t>
            </a:r>
            <a:r>
              <a:rPr b="1" lang="fr-FR" sz="2000">
                <a:solidFill>
                  <a:srgbClr val="FF0000"/>
                </a:solidFill>
                <a:latin typeface="Calibri"/>
                <a:ea typeface="Calibri"/>
                <a:cs typeface="Calibri"/>
                <a:sym typeface="Calibri"/>
              </a:rPr>
              <a:t>COÛT</a:t>
            </a:r>
            <a:r>
              <a:rPr b="1" i="0" lang="fr-FR" sz="2000" u="none" cap="none" strike="noStrike">
                <a:solidFill>
                  <a:srgbClr val="FF0000"/>
                </a:solidFill>
                <a:latin typeface="Calibri"/>
                <a:ea typeface="Calibri"/>
                <a:cs typeface="Calibri"/>
                <a:sym typeface="Calibri"/>
              </a:rPr>
              <a:t> A ETE ESTIME</a:t>
            </a:r>
            <a:endParaRPr b="1" i="0" sz="2000" u="none" cap="none" strike="noStrike">
              <a:solidFill>
                <a:srgbClr val="FF0000"/>
              </a:solidFill>
              <a:latin typeface="Calibri"/>
              <a:ea typeface="Calibri"/>
              <a:cs typeface="Calibri"/>
              <a:sym typeface="Calibri"/>
            </a:endParaRPr>
          </a:p>
        </p:txBody>
      </p:sp>
      <p:pic>
        <p:nvPicPr>
          <p:cNvPr id="609" name="Google Shape;609;p96"/>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p9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FEUILLE “SOURCES DE FINANCEMENT” (1)</a:t>
            </a:r>
            <a:endParaRPr/>
          </a:p>
        </p:txBody>
      </p:sp>
      <p:graphicFrame>
        <p:nvGraphicFramePr>
          <p:cNvPr id="615" name="Google Shape;615;p97"/>
          <p:cNvGraphicFramePr/>
          <p:nvPr/>
        </p:nvGraphicFramePr>
        <p:xfrm>
          <a:off x="1359570" y="1724239"/>
          <a:ext cx="3000000" cy="3000000"/>
        </p:xfrm>
        <a:graphic>
          <a:graphicData uri="http://schemas.openxmlformats.org/drawingml/2006/table">
            <a:tbl>
              <a:tblPr>
                <a:noFill/>
                <a:tableStyleId>{BFC5C4BF-1FB3-4AE2-934F-497B13126276}</a:tableStyleId>
              </a:tblPr>
              <a:tblGrid>
                <a:gridCol w="2335725"/>
                <a:gridCol w="4557300"/>
                <a:gridCol w="1141525"/>
                <a:gridCol w="1141525"/>
              </a:tblGrid>
              <a:tr h="99400">
                <a:tc gridSpan="2">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3. Sources de financement attendues et résumé des coûts estimés</a:t>
                      </a:r>
                      <a:r>
                        <a:rPr b="1" baseline="30000" i="0" lang="fr-FR" sz="1000" u="none" cap="none" strike="noStrike">
                          <a:latin typeface="Arial"/>
                          <a:ea typeface="Arial"/>
                          <a:cs typeface="Arial"/>
                          <a:sym typeface="Arial"/>
                        </a:rPr>
                        <a:t>1</a:t>
                      </a:r>
                      <a:endParaRPr b="1" i="0" sz="10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9750">
                <a:tc>
                  <a:txBody>
                    <a:bodyPr/>
                    <a:lstStyle/>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Montant</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C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Pourcentage</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CFFFF"/>
                    </a:solidFill>
                  </a:tcPr>
                </a:tc>
              </a:tr>
              <a:tr h="176675">
                <a:tc>
                  <a:txBody>
                    <a:bodyPr/>
                    <a:lstStyle/>
                    <a:p>
                      <a:pPr indent="0" lvl="0" marL="0" marR="0" rtl="0" algn="l">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EUR</a:t>
                      </a:r>
                      <a:br>
                        <a:rPr b="1" i="0" lang="fr-FR" sz="900" u="none" cap="none" strike="noStrike">
                          <a:latin typeface="Arial"/>
                          <a:ea typeface="Arial"/>
                          <a:cs typeface="Arial"/>
                          <a:sym typeface="Arial"/>
                        </a:rPr>
                      </a:br>
                      <a:endParaRPr b="1" i="0" sz="900" u="none" cap="none" strike="noStrike">
                        <a:latin typeface="Arial"/>
                        <a:ea typeface="Arial"/>
                        <a:cs typeface="Arial"/>
                        <a:sym typeface="Arial"/>
                      </a:endParaRPr>
                    </a:p>
                  </a:txBody>
                  <a:tcPr marT="4450" marB="0" marR="4450" marL="4450"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a:t>
                      </a:r>
                      <a:endParaRPr sz="1400" u="none" cap="none" strike="noStrike"/>
                    </a:p>
                  </a:txBody>
                  <a:tcPr marT="4450" marB="0" marR="4450" marL="4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gridSpan="2">
                  <a:txBody>
                    <a:bodyPr/>
                    <a:lstStyle/>
                    <a:p>
                      <a:pPr indent="0" lvl="0" marL="0" marR="0" rtl="0" algn="l">
                        <a:lnSpc>
                          <a:spcPct val="100000"/>
                        </a:lnSpc>
                        <a:spcBef>
                          <a:spcPts val="0"/>
                        </a:spcBef>
                        <a:spcAft>
                          <a:spcPts val="0"/>
                        </a:spcAft>
                        <a:buClr>
                          <a:srgbClr val="000000"/>
                        </a:buClr>
                        <a:buSzPts val="900"/>
                        <a:buFont typeface="Arial"/>
                        <a:buNone/>
                      </a:pPr>
                      <a:r>
                        <a:rPr b="1" i="0" lang="fr-FR" sz="900" u="none" cap="none" strike="noStrike">
                          <a:latin typeface="Arial"/>
                          <a:ea typeface="Arial"/>
                          <a:cs typeface="Arial"/>
                          <a:sym typeface="Arial"/>
                        </a:rPr>
                        <a:t>Sources de financement attendues</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hMerge="1"/>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gridSpan="2">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Contribution requise de l'UE/FED à cette demande  (A)</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gridSpan="2">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Autres contributions (demandeur, autres donateurs, etc.)</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1" lang="fr-FR" sz="900" u="none" cap="none" strike="noStrike">
                          <a:latin typeface="Arial"/>
                          <a:ea typeface="Arial"/>
                          <a:cs typeface="Arial"/>
                          <a:sym typeface="Arial"/>
                        </a:rPr>
                        <a:t>Nom</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1" lang="fr-FR" sz="900" u="none" cap="none" strike="noStrike">
                          <a:latin typeface="Arial"/>
                          <a:ea typeface="Arial"/>
                          <a:cs typeface="Arial"/>
                          <a:sym typeface="Arial"/>
                        </a:rPr>
                        <a:t>Conditions6</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1"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Revenus de l'action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gridSpan="2">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TOTAL DES CONTRIBUTIONS attendues</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1342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89750">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latin typeface="Arial"/>
                        <a:ea typeface="Arial"/>
                        <a:cs typeface="Arial"/>
                        <a:sym typeface="Arial"/>
                      </a:endParaRPr>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900"/>
                        <a:buFont typeface="Arial"/>
                        <a:buNone/>
                      </a:pPr>
                      <a:r>
                        <a:rPr b="0" i="0" lang="fr-FR" sz="900" u="none" cap="none" strike="noStrike">
                          <a:latin typeface="Arial"/>
                          <a:ea typeface="Arial"/>
                          <a:cs typeface="Arial"/>
                          <a:sym typeface="Arial"/>
                        </a:rPr>
                        <a:t> </a:t>
                      </a:r>
                      <a:endParaRPr sz="1400" u="none" cap="none" strike="noStrike"/>
                    </a:p>
                  </a:txBody>
                  <a:tcPr marT="4450" marB="0" marR="4450" marL="4450"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bl>
          </a:graphicData>
        </a:graphic>
      </p:graphicFrame>
      <p:pic>
        <p:nvPicPr>
          <p:cNvPr id="616" name="Google Shape;616;p97"/>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0" name="Shape 620"/>
        <p:cNvGrpSpPr/>
        <p:nvPr/>
      </p:nvGrpSpPr>
      <p:grpSpPr>
        <a:xfrm>
          <a:off x="0" y="0"/>
          <a:ext cx="0" cy="0"/>
          <a:chOff x="0" y="0"/>
          <a:chExt cx="0" cy="0"/>
        </a:xfrm>
      </p:grpSpPr>
      <p:sp>
        <p:nvSpPr>
          <p:cNvPr id="621" name="Google Shape;621;p9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FEUILLE “SOURCES DE FINANCEMENT” (2)</a:t>
            </a:r>
            <a:endParaRPr/>
          </a:p>
        </p:txBody>
      </p:sp>
      <p:graphicFrame>
        <p:nvGraphicFramePr>
          <p:cNvPr id="622" name="Google Shape;622;p98"/>
          <p:cNvGraphicFramePr/>
          <p:nvPr/>
        </p:nvGraphicFramePr>
        <p:xfrm>
          <a:off x="838199" y="2057399"/>
          <a:ext cx="3000000" cy="3000000"/>
        </p:xfrm>
        <a:graphic>
          <a:graphicData uri="http://schemas.openxmlformats.org/drawingml/2006/table">
            <a:tbl>
              <a:tblPr>
                <a:noFill/>
                <a:tableStyleId>{BFC5C4BF-1FB3-4AE2-934F-497B13126276}</a:tableStyleId>
              </a:tblPr>
              <a:tblGrid>
                <a:gridCol w="2476275"/>
                <a:gridCol w="4840850"/>
                <a:gridCol w="1210225"/>
                <a:gridCol w="1210225"/>
              </a:tblGrid>
              <a:tr h="284250">
                <a:tc>
                  <a:txBody>
                    <a:bodyPr/>
                    <a:lstStyle/>
                    <a:p>
                      <a:pPr indent="0" lvl="0" marL="0" marR="0" rtl="0" algn="l">
                        <a:lnSpc>
                          <a:spcPct val="100000"/>
                        </a:lnSpc>
                        <a:spcBef>
                          <a:spcPts val="0"/>
                        </a:spcBef>
                        <a:spcAft>
                          <a:spcPts val="0"/>
                        </a:spcAft>
                        <a:buClr>
                          <a:srgbClr val="000000"/>
                        </a:buClr>
                        <a:buSzPts val="1000"/>
                        <a:buFont typeface="Arial"/>
                        <a:buNone/>
                      </a:pPr>
                      <a:r>
                        <a:rPr b="1" i="0" lang="fr-FR" sz="1000" u="none" cap="none" strike="noStrike">
                          <a:latin typeface="Arial"/>
                          <a:ea typeface="Arial"/>
                          <a:cs typeface="Arial"/>
                          <a:sym typeface="Arial"/>
                        </a:rPr>
                        <a:t>Coûts estimés</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27070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latin typeface="Arial"/>
                        <a:ea typeface="Arial"/>
                        <a:cs typeface="Arial"/>
                        <a:sym typeface="Arial"/>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284250">
                <a:tc gridSpan="2">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TOTAL DES COÛTS ÉLIGIBLES estimés </a:t>
                      </a:r>
                      <a:r>
                        <a:rPr b="0" baseline="30000" i="0" lang="fr-FR" sz="1000" u="none" cap="none" strike="noStrike">
                          <a:latin typeface="Arial"/>
                          <a:ea typeface="Arial"/>
                          <a:cs typeface="Arial"/>
                          <a:sym typeface="Arial"/>
                        </a:rPr>
                        <a:t>2</a:t>
                      </a:r>
                      <a:r>
                        <a:rPr b="0" i="0" lang="fr-FR" sz="1000" u="none" cap="none" strike="noStrike">
                          <a:latin typeface="Arial"/>
                          <a:ea typeface="Arial"/>
                          <a:cs typeface="Arial"/>
                          <a:sym typeface="Arial"/>
                        </a:rPr>
                        <a:t> (B)</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297775">
                <a:tc gridSpan="2">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Contribution UE/FED exprimée en pourcentage du total des coûts éligibles </a:t>
                      </a:r>
                      <a:r>
                        <a:rPr b="0" baseline="30000" i="0" lang="fr-FR" sz="1000" u="none" cap="none" strike="noStrike">
                          <a:latin typeface="Arial"/>
                          <a:ea typeface="Arial"/>
                          <a:cs typeface="Arial"/>
                          <a:sym typeface="Arial"/>
                        </a:rPr>
                        <a:t>4</a:t>
                      </a:r>
                      <a:r>
                        <a:rPr b="0" i="0" lang="fr-FR" sz="1000" u="none" cap="none" strike="noStrike">
                          <a:latin typeface="Arial"/>
                          <a:ea typeface="Arial"/>
                          <a:cs typeface="Arial"/>
                          <a:sym typeface="Arial"/>
                        </a:rPr>
                        <a:t> (A/B x 100)</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FFFFFF"/>
                    </a:solidFill>
                  </a:tcPr>
                </a:tc>
              </a:tr>
              <a:tr h="284250">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latin typeface="Arial"/>
                        <a:ea typeface="Arial"/>
                        <a:cs typeface="Arial"/>
                        <a:sym typeface="Arial"/>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r>
              <a:tr h="284250">
                <a:tc gridSpan="2">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TOTAL DES COÛTS ACCEPTÉS estimés </a:t>
                      </a:r>
                      <a:r>
                        <a:rPr b="0" baseline="30000" i="0" lang="fr-FR" sz="1000" u="none" cap="none" strike="noStrike">
                          <a:latin typeface="Arial"/>
                          <a:ea typeface="Arial"/>
                          <a:cs typeface="Arial"/>
                          <a:sym typeface="Arial"/>
                        </a:rPr>
                        <a:t>3 </a:t>
                      </a:r>
                      <a:r>
                        <a:rPr b="0" i="0" lang="fr-FR" sz="1000" u="none" cap="none" strike="noStrike">
                          <a:latin typeface="Arial"/>
                          <a:ea typeface="Arial"/>
                          <a:cs typeface="Arial"/>
                          <a:sym typeface="Arial"/>
                        </a:rPr>
                        <a:t>(C)</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2F2F2"/>
                    </a:solidFill>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54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solidFill>
                      <a:srgbClr val="C0C0C0"/>
                    </a:solidFill>
                  </a:tcPr>
                </a:tc>
              </a:tr>
              <a:tr h="27622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Contribution UE/FED exprimée en pourcentage du total des coûts acceptés</a:t>
                      </a:r>
                      <a:r>
                        <a:rPr b="0" baseline="30000" i="0" lang="fr-FR" sz="1000" u="none" cap="none" strike="noStrike">
                          <a:latin typeface="Arial"/>
                          <a:ea typeface="Arial"/>
                          <a:cs typeface="Arial"/>
                          <a:sym typeface="Arial"/>
                        </a:rPr>
                        <a:t>4</a:t>
                      </a:r>
                      <a:r>
                        <a:rPr b="0" i="0" lang="fr-FR" sz="1000" u="none" cap="none" strike="noStrike">
                          <a:latin typeface="Arial"/>
                          <a:ea typeface="Arial"/>
                          <a:cs typeface="Arial"/>
                          <a:sym typeface="Arial"/>
                        </a:rPr>
                        <a:t> (A/C x 100)</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FFFFFF"/>
                    </a:solidFill>
                  </a:tcPr>
                </a:tc>
              </a:tr>
              <a:tr h="297775">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 </a:t>
                      </a:r>
                      <a:endParaRPr sz="1400" u="none" cap="none" strike="noStrike"/>
                    </a:p>
                  </a:txBody>
                  <a:tcPr marT="9525" marB="0" marR="9525" marL="9525" anchor="b">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r>
            </a:tbl>
          </a:graphicData>
        </a:graphic>
      </p:graphicFrame>
      <p:pic>
        <p:nvPicPr>
          <p:cNvPr id="623" name="Google Shape;623;p98"/>
          <p:cNvPicPr preferRelativeResize="0"/>
          <p:nvPr/>
        </p:nvPicPr>
        <p:blipFill>
          <a:blip r:embed="rId3">
            <a:alphaModFix/>
          </a:blip>
          <a:stretch>
            <a:fillRect/>
          </a:stretch>
        </p:blipFill>
        <p:spPr>
          <a:xfrm>
            <a:off x="4264000" y="5930825"/>
            <a:ext cx="3437675" cy="927175"/>
          </a:xfrm>
          <a:prstGeom prst="rect">
            <a:avLst/>
          </a:prstGeom>
          <a:noFill/>
          <a:ln>
            <a:noFill/>
          </a:ln>
        </p:spPr>
      </p:pic>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7" name="Shape 627"/>
        <p:cNvGrpSpPr/>
        <p:nvPr/>
      </p:nvGrpSpPr>
      <p:grpSpPr>
        <a:xfrm>
          <a:off x="0" y="0"/>
          <a:ext cx="0" cy="0"/>
          <a:chOff x="0" y="0"/>
          <a:chExt cx="0" cy="0"/>
        </a:xfrm>
      </p:grpSpPr>
      <p:sp>
        <p:nvSpPr>
          <p:cNvPr id="628" name="Google Shape;628;p9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fr-FR"/>
              <a:t>Clôture et feedback des participants</a:t>
            </a:r>
            <a:endParaRPr/>
          </a:p>
        </p:txBody>
      </p:sp>
      <p:sp>
        <p:nvSpPr>
          <p:cNvPr id="629" name="Google Shape;629;p9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fr-FR"/>
              <a:t>Session: 6</a:t>
            </a:r>
            <a:endParaRPr/>
          </a:p>
          <a:p>
            <a:pPr indent="0" lvl="0" marL="0" rtl="0" algn="l">
              <a:lnSpc>
                <a:spcPct val="90000"/>
              </a:lnSpc>
              <a:spcBef>
                <a:spcPts val="1000"/>
              </a:spcBef>
              <a:spcAft>
                <a:spcPts val="0"/>
              </a:spcAft>
              <a:buClr>
                <a:srgbClr val="888888"/>
              </a:buClr>
              <a:buSzPts val="2400"/>
              <a:buNone/>
            </a:pPr>
            <a:r>
              <a:rPr lang="fr-FR"/>
              <a:t>Durée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r-FR"/>
              <a:t>Vos attentes pour les sessions?</a:t>
            </a:r>
            <a:endParaRPr/>
          </a:p>
        </p:txBody>
      </p:sp>
      <p:sp>
        <p:nvSpPr>
          <p:cNvPr id="139" name="Google Shape;13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fr-FR"/>
              <a:t>Pour moi ces sessions seront utiles si…</a:t>
            </a:r>
            <a:endParaRPr/>
          </a:p>
          <a:p>
            <a:pPr indent="0" lvl="0" marL="0" rtl="0" algn="l">
              <a:lnSpc>
                <a:spcPct val="90000"/>
              </a:lnSpc>
              <a:spcBef>
                <a:spcPts val="1000"/>
              </a:spcBef>
              <a:spcAft>
                <a:spcPts val="0"/>
              </a:spcAft>
              <a:buClr>
                <a:schemeClr val="dk1"/>
              </a:buClr>
              <a:buSzPts val="2800"/>
              <a:buNone/>
            </a:pPr>
            <a:r>
              <a:t/>
            </a:r>
            <a:endParaRPr/>
          </a:p>
        </p:txBody>
      </p:sp>
      <p:pic>
        <p:nvPicPr>
          <p:cNvPr id="140" name="Google Shape;140;p8"/>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fr-FR"/>
              <a:t>Passage en revue commenté des questions du dossier</a:t>
            </a:r>
            <a:endParaRPr/>
          </a:p>
        </p:txBody>
      </p:sp>
      <p:sp>
        <p:nvSpPr>
          <p:cNvPr id="146" name="Google Shape;146;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fr-FR"/>
              <a:t>Session: 1 </a:t>
            </a:r>
            <a:endParaRPr/>
          </a:p>
          <a:p>
            <a:pPr indent="0" lvl="0" marL="0" rtl="0" algn="l">
              <a:lnSpc>
                <a:spcPct val="90000"/>
              </a:lnSpc>
              <a:spcBef>
                <a:spcPts val="1000"/>
              </a:spcBef>
              <a:spcAft>
                <a:spcPts val="0"/>
              </a:spcAft>
              <a:buClr>
                <a:srgbClr val="888888"/>
              </a:buClr>
              <a:buSzPts val="2400"/>
              <a:buNone/>
            </a:pPr>
            <a:r>
              <a:rPr lang="fr-FR"/>
              <a:t>Durée : 1H45</a:t>
            </a:r>
            <a:endParaRPr/>
          </a:p>
        </p:txBody>
      </p:sp>
      <p:pic>
        <p:nvPicPr>
          <p:cNvPr id="147" name="Google Shape;147;p9"/>
          <p:cNvPicPr preferRelativeResize="0"/>
          <p:nvPr/>
        </p:nvPicPr>
        <p:blipFill>
          <a:blip r:embed="rId3">
            <a:alphaModFix/>
          </a:blip>
          <a:stretch>
            <a:fillRect/>
          </a:stretch>
        </p:blipFill>
        <p:spPr>
          <a:xfrm>
            <a:off x="4035400" y="5760975"/>
            <a:ext cx="4067425" cy="1097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2020-09-14T09:12:12Z</dcterms:created>
  <dc:creator>Ghroum, Nessim (Tunisia)</dc:creator>
</cp:coreProperties>
</file>